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handoutMasterIdLst>
    <p:handoutMasterId r:id="rId33"/>
  </p:handoutMasterIdLst>
  <p:sldIdLst>
    <p:sldId id="442" r:id="rId2"/>
    <p:sldId id="387" r:id="rId3"/>
    <p:sldId id="388" r:id="rId4"/>
    <p:sldId id="389" r:id="rId5"/>
    <p:sldId id="390" r:id="rId6"/>
    <p:sldId id="391" r:id="rId7"/>
    <p:sldId id="392" r:id="rId8"/>
    <p:sldId id="394" r:id="rId9"/>
    <p:sldId id="395" r:id="rId10"/>
    <p:sldId id="396" r:id="rId11"/>
    <p:sldId id="397" r:id="rId12"/>
    <p:sldId id="401" r:id="rId13"/>
    <p:sldId id="402" r:id="rId14"/>
    <p:sldId id="403" r:id="rId15"/>
    <p:sldId id="405" r:id="rId16"/>
    <p:sldId id="406" r:id="rId17"/>
    <p:sldId id="407" r:id="rId18"/>
    <p:sldId id="408" r:id="rId19"/>
    <p:sldId id="409" r:id="rId20"/>
    <p:sldId id="410" r:id="rId21"/>
    <p:sldId id="411" r:id="rId22"/>
    <p:sldId id="412" r:id="rId23"/>
    <p:sldId id="413" r:id="rId24"/>
    <p:sldId id="414" r:id="rId25"/>
    <p:sldId id="415" r:id="rId26"/>
    <p:sldId id="416" r:id="rId27"/>
    <p:sldId id="418" r:id="rId28"/>
    <p:sldId id="419" r:id="rId29"/>
    <p:sldId id="420" r:id="rId30"/>
    <p:sldId id="422" r:id="rId31"/>
  </p:sldIdLst>
  <p:sldSz cx="9144000" cy="6858000" type="screen4x3"/>
  <p:notesSz cx="6858000" cy="9144000"/>
  <p:defaultTextStyle>
    <a:defPPr>
      <a:defRPr lang="en-US"/>
    </a:defPPr>
    <a:lvl1pPr algn="l" rtl="0" fontAlgn="base">
      <a:spcBef>
        <a:spcPct val="0"/>
      </a:spcBef>
      <a:spcAft>
        <a:spcPct val="0"/>
      </a:spcAft>
      <a:defRPr sz="2000"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2000"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2000"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2000"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20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0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0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0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0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3240">
          <p15:clr>
            <a:srgbClr val="A4A3A4"/>
          </p15:clr>
        </p15:guide>
        <p15:guide id="2" orient="horz" pos="1979">
          <p15:clr>
            <a:srgbClr val="A4A3A4"/>
          </p15:clr>
        </p15:guide>
        <p15:guide id="3" orient="horz" pos="1255">
          <p15:clr>
            <a:srgbClr val="A4A3A4"/>
          </p15:clr>
        </p15:guide>
        <p15:guide id="4" orient="horz" pos="221">
          <p15:clr>
            <a:srgbClr val="A4A3A4"/>
          </p15:clr>
        </p15:guide>
        <p15:guide id="5" pos="5553">
          <p15:clr>
            <a:srgbClr val="A4A3A4"/>
          </p15:clr>
        </p15:guide>
        <p15:guide id="6" pos="3072">
          <p15:clr>
            <a:srgbClr val="A4A3A4"/>
          </p15:clr>
        </p15:guide>
        <p15:guide id="7" pos="26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D6DB"/>
    <a:srgbClr val="D8D424"/>
    <a:srgbClr val="B59E49"/>
    <a:srgbClr val="6E4E82"/>
    <a:srgbClr val="CAC92D"/>
    <a:srgbClr val="FFE600"/>
    <a:srgbClr val="CADB2A"/>
    <a:srgbClr val="FAA61A"/>
    <a:srgbClr val="39C2D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37" autoAdjust="0"/>
    <p:restoredTop sz="66536" autoAdjust="0"/>
  </p:normalViewPr>
  <p:slideViewPr>
    <p:cSldViewPr>
      <p:cViewPr varScale="1">
        <p:scale>
          <a:sx n="57" d="100"/>
          <a:sy n="57" d="100"/>
        </p:scale>
        <p:origin x="2371" y="58"/>
      </p:cViewPr>
      <p:guideLst>
        <p:guide orient="horz" pos="3240"/>
        <p:guide orient="horz" pos="1979"/>
        <p:guide orient="horz" pos="1255"/>
        <p:guide orient="horz" pos="221"/>
        <p:guide pos="5553"/>
        <p:guide pos="3072"/>
        <p:guide pos="262"/>
      </p:guideLst>
    </p:cSldViewPr>
  </p:slideViewPr>
  <p:outlineViewPr>
    <p:cViewPr>
      <p:scale>
        <a:sx n="33" d="100"/>
        <a:sy n="33" d="100"/>
      </p:scale>
      <p:origin x="0" y="36128"/>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8" d="100"/>
          <a:sy n="98" d="100"/>
        </p:scale>
        <p:origin x="-5200"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C5B1B35F-F63B-B341-85E5-1AD712EB2699}" type="datetime1">
              <a:rPr lang="en-US"/>
              <a:pPr>
                <a:defRPr/>
              </a:pPr>
              <a:t>9/18/2019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A3D9C665-58D8-1941-936F-36EFF8B76EA2}" type="slidenum">
              <a:rPr lang="en-US"/>
              <a:pPr>
                <a:defRPr/>
              </a:pPr>
              <a:t>‹#›</a:t>
            </a:fld>
            <a:endParaRPr lang="en-US"/>
          </a:p>
        </p:txBody>
      </p:sp>
    </p:spTree>
    <p:extLst>
      <p:ext uri="{BB962C8B-B14F-4D97-AF65-F5344CB8AC3E}">
        <p14:creationId xmlns:p14="http://schemas.microsoft.com/office/powerpoint/2010/main" val="1871215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78BEFB05-D26D-9240-A48B-67B1845B3325}" type="datetime1">
              <a:rPr lang="en-US"/>
              <a:pPr>
                <a:defRPr/>
              </a:pPr>
              <a:t>9/18/2019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15231CD3-BB07-F347-BE48-F31C19235498}" type="slidenum">
              <a:rPr lang="en-US"/>
              <a:pPr>
                <a:defRPr/>
              </a:pPr>
              <a:t>‹#›</a:t>
            </a:fld>
            <a:endParaRPr lang="en-US"/>
          </a:p>
        </p:txBody>
      </p:sp>
    </p:spTree>
    <p:extLst>
      <p:ext uri="{BB962C8B-B14F-4D97-AF65-F5344CB8AC3E}">
        <p14:creationId xmlns:p14="http://schemas.microsoft.com/office/powerpoint/2010/main" val="1948497476"/>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5231CD3-BB07-F347-BE48-F31C19235498}" type="slidenum">
              <a:rPr lang="en-US" smtClean="0"/>
              <a:pPr>
                <a:defRPr/>
              </a:pPr>
              <a:t>1</a:t>
            </a:fld>
            <a:endParaRPr lang="en-US"/>
          </a:p>
        </p:txBody>
      </p:sp>
    </p:spTree>
    <p:extLst>
      <p:ext uri="{BB962C8B-B14F-4D97-AF65-F5344CB8AC3E}">
        <p14:creationId xmlns:p14="http://schemas.microsoft.com/office/powerpoint/2010/main" val="2647491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921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dirty="0">
                <a:latin typeface="Calibri" charset="0"/>
                <a:ea typeface="MS PGothic" charset="0"/>
                <a:cs typeface="MS PGothic" charset="0"/>
              </a:rPr>
              <a:t>Influence of Charles Darwin’s theory of evolution by natural selection</a:t>
            </a:r>
          </a:p>
          <a:p>
            <a:pPr marL="115888" indent="-115888">
              <a:spcBef>
                <a:spcPts val="450"/>
              </a:spcBef>
              <a:buSzPct val="45000"/>
              <a:buFont typeface="Wingdings" charset="0"/>
              <a:buChar char=""/>
            </a:pPr>
            <a:r>
              <a:rPr lang="en-US" dirty="0">
                <a:latin typeface="Calibri" charset="0"/>
                <a:ea typeface="MS PGothic" charset="0"/>
                <a:cs typeface="MS PGothic" charset="0"/>
              </a:rPr>
              <a:t>Created hierarchical ranking of cultural superiority </a:t>
            </a:r>
          </a:p>
          <a:p>
            <a:pPr marL="115888" indent="-115888">
              <a:spcBef>
                <a:spcPts val="450"/>
              </a:spcBef>
              <a:buSzPct val="45000"/>
              <a:buFont typeface="Wingdings" charset="0"/>
              <a:buChar char=""/>
            </a:pPr>
            <a:r>
              <a:rPr lang="en-US" dirty="0">
                <a:latin typeface="Calibri" charset="0"/>
                <a:ea typeface="MS PGothic" charset="0"/>
                <a:cs typeface="MS PGothic" charset="0"/>
              </a:rPr>
              <a:t>Reinforced the legitimacy of more industrially “advanced” populations (Gould 1996)</a:t>
            </a:r>
          </a:p>
          <a:p>
            <a:pPr marL="115888" indent="-115888">
              <a:spcBef>
                <a:spcPts val="450"/>
              </a:spcBef>
              <a:buSzPct val="45000"/>
              <a:buFont typeface="Wingdings" charset="0"/>
              <a:buChar char=""/>
            </a:pPr>
            <a:r>
              <a:rPr lang="en-US" dirty="0">
                <a:latin typeface="Calibri" charset="0"/>
                <a:ea typeface="MS PGothic" charset="0"/>
                <a:cs typeface="MS PGothic" charset="0"/>
              </a:rPr>
              <a:t>Race does not fit scientific criteria (Keita et al. 2004)</a:t>
            </a:r>
          </a:p>
          <a:p>
            <a:pPr marL="115888" indent="-115888">
              <a:spcBef>
                <a:spcPts val="450"/>
              </a:spcBef>
              <a:buSzPct val="45000"/>
              <a:buFont typeface="Wingdings" charset="0"/>
              <a:buChar char=""/>
            </a:pPr>
            <a:r>
              <a:rPr lang="en-US" dirty="0">
                <a:latin typeface="Calibri" charset="0"/>
                <a:ea typeface="MS PGothic" charset="0"/>
                <a:cs typeface="MS PGothic" charset="0"/>
              </a:rPr>
              <a:t>Social construction of race now acknowledged by (most) social science </a:t>
            </a:r>
          </a:p>
          <a:p>
            <a:pPr marL="115888" indent="-115888"/>
            <a:endParaRPr lang="en-US" dirty="0">
              <a:latin typeface="Calibri" charset="0"/>
              <a:ea typeface="MS PGothic" charset="0"/>
              <a:cs typeface="MS PGothic" charset="0"/>
            </a:endParaRPr>
          </a:p>
        </p:txBody>
      </p:sp>
      <p:sp>
        <p:nvSpPr>
          <p:cNvPr id="922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24344CC9-AB4F-2F4E-8091-F159481955C7}" type="slidenum">
              <a:rPr lang="en-US">
                <a:latin typeface="Arial" charset="0"/>
              </a:rPr>
              <a:pPr/>
              <a:t>2</a:t>
            </a:fld>
            <a:endParaRPr lang="en-US">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1267"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dirty="0">
                <a:latin typeface="Calibri" charset="0"/>
                <a:ea typeface="MS PGothic" charset="0"/>
                <a:cs typeface="MS PGothic" charset="0"/>
              </a:rPr>
              <a:t>Race is socially constructed and is a </a:t>
            </a:r>
            <a:r>
              <a:rPr lang="en-US" i="1" dirty="0">
                <a:latin typeface="Calibri" charset="0"/>
                <a:ea typeface="MS PGothic" charset="0"/>
                <a:cs typeface="MS PGothic" charset="0"/>
              </a:rPr>
              <a:t>social</a:t>
            </a:r>
            <a:r>
              <a:rPr lang="en-US" dirty="0">
                <a:latin typeface="Calibri" charset="0"/>
                <a:ea typeface="MS PGothic" charset="0"/>
                <a:cs typeface="MS PGothic" charset="0"/>
              </a:rPr>
              <a:t> definition.</a:t>
            </a:r>
          </a:p>
          <a:p>
            <a:pPr marL="115888" indent="-115888">
              <a:spcBef>
                <a:spcPts val="450"/>
              </a:spcBef>
              <a:buSzPct val="45000"/>
              <a:buFont typeface="Wingdings" charset="0"/>
              <a:buChar char=""/>
            </a:pPr>
            <a:r>
              <a:rPr lang="en-US" dirty="0">
                <a:latin typeface="Calibri" charset="0"/>
                <a:ea typeface="MS PGothic" charset="0"/>
                <a:cs typeface="MS PGothic" charset="0"/>
              </a:rPr>
              <a:t>Race is not strictly biological or natural.</a:t>
            </a:r>
          </a:p>
          <a:p>
            <a:pPr marL="115888" indent="-115888">
              <a:spcBef>
                <a:spcPts val="450"/>
              </a:spcBef>
              <a:buSzPct val="45000"/>
              <a:buFont typeface="Wingdings" charset="0"/>
              <a:buChar char=""/>
            </a:pPr>
            <a:r>
              <a:rPr lang="en-US" dirty="0">
                <a:latin typeface="Calibri" charset="0"/>
                <a:ea typeface="MS PGothic" charset="0"/>
                <a:cs typeface="MS PGothic" charset="0"/>
              </a:rPr>
              <a:t>Racial identification usually conforms to how others see us and involves </a:t>
            </a:r>
            <a:r>
              <a:rPr lang="en-US" i="1" dirty="0">
                <a:latin typeface="Calibri" charset="0"/>
                <a:ea typeface="MS PGothic" charset="0"/>
                <a:cs typeface="MS PGothic" charset="0"/>
              </a:rPr>
              <a:t>self-identification.</a:t>
            </a:r>
          </a:p>
          <a:p>
            <a:pPr marL="115888" indent="-115888">
              <a:spcBef>
                <a:spcPts val="450"/>
              </a:spcBef>
              <a:buSzPct val="45000"/>
              <a:buFont typeface="Wingdings" charset="0"/>
              <a:buChar char=""/>
            </a:pPr>
            <a:r>
              <a:rPr lang="en-US" dirty="0">
                <a:latin typeface="Calibri" charset="0"/>
                <a:ea typeface="MS PGothic" charset="0"/>
                <a:cs typeface="MS PGothic" charset="0"/>
              </a:rPr>
              <a:t>The American definition of “Black” emerged from the economic interests of slavery, not a scientific understanding of race (Moran 2001).</a:t>
            </a:r>
          </a:p>
          <a:p>
            <a:pPr marL="115888" indent="-115888">
              <a:spcBef>
                <a:spcPts val="450"/>
              </a:spcBef>
              <a:buSzPct val="45000"/>
              <a:buFont typeface="Wingdings" charset="0"/>
              <a:buChar char=""/>
            </a:pPr>
            <a:r>
              <a:rPr lang="en-US" dirty="0">
                <a:latin typeface="Calibri" charset="0"/>
                <a:ea typeface="MS PGothic" charset="0"/>
                <a:cs typeface="MS PGothic" charset="0"/>
              </a:rPr>
              <a:t>The rule of hypodescent, or the “one-drop” rule, identified anyone with any amount of Black ancestry as Black in the eyes of the law and white society (Moran 2001).</a:t>
            </a:r>
          </a:p>
          <a:p>
            <a:pPr marL="115888" indent="-115888">
              <a:spcBef>
                <a:spcPts val="450"/>
              </a:spcBef>
              <a:buSzPct val="45000"/>
              <a:buFont typeface="Wingdings" charset="0"/>
              <a:buChar char=""/>
            </a:pPr>
            <a:r>
              <a:rPr lang="en-US" dirty="0">
                <a:latin typeface="Calibri" charset="0"/>
                <a:ea typeface="MS PGothic" charset="0"/>
                <a:cs typeface="MS PGothic" charset="0"/>
              </a:rPr>
              <a:t>Race reflects social perceptions of biological categories.</a:t>
            </a:r>
          </a:p>
          <a:p>
            <a:pPr marL="115888" indent="-115888">
              <a:spcBef>
                <a:spcPts val="450"/>
              </a:spcBef>
              <a:buSzPct val="45000"/>
              <a:buFont typeface="Wingdings" charset="0"/>
              <a:buChar char=""/>
            </a:pPr>
            <a:r>
              <a:rPr lang="en-US" dirty="0">
                <a:latin typeface="Calibri" charset="0"/>
                <a:ea typeface="MS PGothic" charset="0"/>
                <a:cs typeface="MS PGothic" charset="0"/>
              </a:rPr>
              <a:t>Race is a social category.</a:t>
            </a:r>
          </a:p>
          <a:p>
            <a:pPr marL="115888" indent="-115888">
              <a:spcBef>
                <a:spcPts val="450"/>
              </a:spcBef>
              <a:buSzPct val="45000"/>
              <a:buFont typeface="Wingdings" charset="0"/>
              <a:buChar char=""/>
            </a:pPr>
            <a:r>
              <a:rPr lang="en-US" dirty="0">
                <a:latin typeface="Calibri" charset="0"/>
                <a:ea typeface="MS PGothic" charset="0"/>
                <a:cs typeface="MS PGothic" charset="0"/>
              </a:rPr>
              <a:t>Categories and perceptions are passed from parents to children.</a:t>
            </a:r>
          </a:p>
          <a:p>
            <a:pPr marL="115888" indent="-115888">
              <a:spcBef>
                <a:spcPts val="450"/>
              </a:spcBef>
              <a:buSzPct val="45000"/>
              <a:buFont typeface="Wingdings" charset="0"/>
              <a:buChar char=""/>
            </a:pPr>
            <a:r>
              <a:rPr lang="en-US" dirty="0">
                <a:latin typeface="Calibri" charset="0"/>
                <a:ea typeface="MS PGothic" charset="0"/>
                <a:cs typeface="MS PGothic" charset="0"/>
              </a:rPr>
              <a:t>Family and family interaction are the first site of racial self-awareness.</a:t>
            </a:r>
          </a:p>
          <a:p>
            <a:pPr marL="115888" indent="-115888">
              <a:spcBef>
                <a:spcPts val="450"/>
              </a:spcBef>
              <a:buSzPct val="45000"/>
              <a:buFont typeface="Wingdings" charset="0"/>
              <a:buChar char=""/>
            </a:pPr>
            <a:r>
              <a:rPr lang="en-US" dirty="0">
                <a:latin typeface="Calibri" charset="0"/>
                <a:ea typeface="MS PGothic" charset="0"/>
                <a:cs typeface="MS PGothic" charset="0"/>
              </a:rPr>
              <a:t>Race is distinct from ethnicity.</a:t>
            </a:r>
          </a:p>
          <a:p>
            <a:pPr marL="115888" indent="-115888">
              <a:spcBef>
                <a:spcPts val="450"/>
              </a:spcBef>
              <a:buSzPct val="45000"/>
              <a:buFont typeface="Wingdings" charset="0"/>
              <a:buChar char=""/>
            </a:pPr>
            <a:r>
              <a:rPr lang="en-US" dirty="0">
                <a:latin typeface="Calibri" charset="0"/>
                <a:ea typeface="MS PGothic" charset="0"/>
                <a:cs typeface="MS PGothic" charset="0"/>
              </a:rPr>
              <a:t>Race reflects perceived  biological differences; ethnicity reflects perceived cultural differences.</a:t>
            </a:r>
          </a:p>
          <a:p>
            <a:pPr marL="115888" indent="-115888">
              <a:spcBef>
                <a:spcPts val="450"/>
              </a:spcBef>
              <a:buSzPct val="45000"/>
              <a:buFont typeface="Wingdings" charset="0"/>
              <a:buChar char=""/>
            </a:pPr>
            <a:r>
              <a:rPr lang="en-US" dirty="0">
                <a:latin typeface="Calibri" charset="0"/>
                <a:ea typeface="MS PGothic" charset="0"/>
                <a:cs typeface="MS PGothic" charset="0"/>
              </a:rPr>
              <a:t>Ethnicity and race are different social categories, but the concepts often overlap.</a:t>
            </a:r>
          </a:p>
          <a:p>
            <a:pPr marL="115888" indent="-115888">
              <a:spcBef>
                <a:spcPts val="450"/>
              </a:spcBef>
              <a:buSzPct val="45000"/>
              <a:buFont typeface="Wingdings" charset="0"/>
              <a:buChar char=""/>
            </a:pPr>
            <a:r>
              <a:rPr lang="en-US" dirty="0">
                <a:latin typeface="Calibri" charset="0"/>
                <a:ea typeface="MS PGothic" charset="0"/>
                <a:cs typeface="MS PGothic" charset="0"/>
              </a:rPr>
              <a:t>Ethnicity can sometimes be voluntary or an option, whereas race (even though it can be self-identified) is more stable.</a:t>
            </a:r>
          </a:p>
          <a:p>
            <a:pPr marL="115888" indent="-115888">
              <a:spcBef>
                <a:spcPts val="450"/>
              </a:spcBef>
              <a:buSzPct val="45000"/>
              <a:buFont typeface="Wingdings" charset="0"/>
              <a:buChar char=""/>
            </a:pPr>
            <a:r>
              <a:rPr lang="en-US" dirty="0">
                <a:latin typeface="Calibri" charset="0"/>
                <a:ea typeface="MS PGothic" charset="0"/>
                <a:cs typeface="MS PGothic" charset="0"/>
              </a:rPr>
              <a:t>In American culture, </a:t>
            </a:r>
            <a:r>
              <a:rPr lang="en-US" i="1" dirty="0">
                <a:latin typeface="Calibri" charset="0"/>
                <a:ea typeface="MS PGothic" charset="0"/>
                <a:cs typeface="MS PGothic" charset="0"/>
              </a:rPr>
              <a:t>race</a:t>
            </a:r>
            <a:r>
              <a:rPr lang="en-US" dirty="0">
                <a:latin typeface="Calibri" charset="0"/>
                <a:ea typeface="MS PGothic" charset="0"/>
                <a:cs typeface="MS PGothic" charset="0"/>
              </a:rPr>
              <a:t> and </a:t>
            </a:r>
            <a:r>
              <a:rPr lang="en-US" i="1" dirty="0">
                <a:latin typeface="Calibri" charset="0"/>
                <a:ea typeface="MS PGothic" charset="0"/>
                <a:cs typeface="MS PGothic" charset="0"/>
              </a:rPr>
              <a:t>ethnicity</a:t>
            </a:r>
            <a:r>
              <a:rPr lang="en-US" dirty="0">
                <a:latin typeface="Calibri" charset="0"/>
                <a:ea typeface="MS PGothic" charset="0"/>
                <a:cs typeface="MS PGothic" charset="0"/>
              </a:rPr>
              <a:t> can be (and often are) used interchangeably.</a:t>
            </a:r>
          </a:p>
          <a:p>
            <a:pPr marL="115888" indent="-115888">
              <a:spcBef>
                <a:spcPts val="450"/>
              </a:spcBef>
              <a:buSzPct val="45000"/>
              <a:buFont typeface="Wingdings" charset="0"/>
              <a:buChar char=""/>
            </a:pPr>
            <a:r>
              <a:rPr lang="en-US" dirty="0">
                <a:latin typeface="Calibri" charset="0"/>
                <a:ea typeface="MS PGothic" charset="0"/>
                <a:cs typeface="MS PGothic" charset="0"/>
              </a:rPr>
              <a:t>Ethnic groups can be racialized.</a:t>
            </a:r>
          </a:p>
          <a:p>
            <a:pPr marL="115888" indent="-115888">
              <a:spcBef>
                <a:spcPts val="450"/>
              </a:spcBef>
              <a:buSzPct val="45000"/>
              <a:buFont typeface="Wingdings" charset="0"/>
              <a:buChar char=""/>
            </a:pPr>
            <a:endParaRPr lang="en-US" dirty="0">
              <a:latin typeface="Calibri" charset="0"/>
              <a:ea typeface="MS PGothic" charset="0"/>
              <a:cs typeface="MS PGothic" charset="0"/>
            </a:endParaRPr>
          </a:p>
          <a:p>
            <a:pPr marL="115888" indent="-115888"/>
            <a:endParaRPr lang="en-US" dirty="0">
              <a:latin typeface="Calibri" charset="0"/>
              <a:ea typeface="MS PGothic" charset="0"/>
              <a:cs typeface="MS PGothic" charset="0"/>
            </a:endParaRPr>
          </a:p>
        </p:txBody>
      </p:sp>
      <p:sp>
        <p:nvSpPr>
          <p:cNvPr id="1126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D5C93A94-ACCF-E749-9761-3AB27D43A421}" type="slidenum">
              <a:rPr lang="en-US">
                <a:latin typeface="Arial" charset="0"/>
              </a:rPr>
              <a:pPr/>
              <a:t>3</a:t>
            </a:fld>
            <a:endParaRPr lang="en-US">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331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a:latin typeface="Calibri" charset="0"/>
                <a:ea typeface="MS PGothic" charset="0"/>
                <a:cs typeface="MS PGothic" charset="0"/>
              </a:rPr>
              <a:t>In racial ethnicity, an ethnic group is thought about in racial terms.</a:t>
            </a:r>
          </a:p>
          <a:p>
            <a:pPr marL="115888" indent="-115888">
              <a:spcBef>
                <a:spcPts val="450"/>
              </a:spcBef>
              <a:buSzPct val="45000"/>
              <a:buFont typeface="Wingdings" charset="0"/>
              <a:buChar char=""/>
            </a:pPr>
            <a:r>
              <a:rPr lang="en-US">
                <a:latin typeface="Calibri" charset="0"/>
                <a:ea typeface="MS PGothic" charset="0"/>
                <a:cs typeface="MS PGothic" charset="0"/>
              </a:rPr>
              <a:t>It involves conflating physical similarities with cultural identification.</a:t>
            </a:r>
          </a:p>
          <a:p>
            <a:pPr marL="115888" indent="-115888">
              <a:spcBef>
                <a:spcPts val="450"/>
              </a:spcBef>
              <a:buSzPct val="45000"/>
              <a:buFont typeface="Wingdings" charset="0"/>
              <a:buChar char=""/>
            </a:pPr>
            <a:r>
              <a:rPr lang="en-US">
                <a:latin typeface="Calibri" charset="0"/>
                <a:ea typeface="MS PGothic" charset="0"/>
                <a:cs typeface="MS PGothic" charset="0"/>
              </a:rPr>
              <a:t>Example: Using the terms </a:t>
            </a:r>
            <a:r>
              <a:rPr lang="en-US" i="1">
                <a:latin typeface="Calibri" charset="0"/>
                <a:ea typeface="MS PGothic" charset="0"/>
                <a:cs typeface="MS PGothic" charset="0"/>
              </a:rPr>
              <a:t>African American </a:t>
            </a:r>
            <a:r>
              <a:rPr lang="en-US">
                <a:latin typeface="Calibri" charset="0"/>
                <a:ea typeface="MS PGothic" charset="0"/>
                <a:cs typeface="MS PGothic" charset="0"/>
              </a:rPr>
              <a:t>(ethnic) and </a:t>
            </a:r>
            <a:r>
              <a:rPr lang="en-US" i="1">
                <a:latin typeface="Calibri" charset="0"/>
                <a:ea typeface="MS PGothic" charset="0"/>
                <a:cs typeface="MS PGothic" charset="0"/>
              </a:rPr>
              <a:t>Black</a:t>
            </a:r>
            <a:r>
              <a:rPr lang="en-US">
                <a:latin typeface="Calibri" charset="0"/>
                <a:ea typeface="MS PGothic" charset="0"/>
                <a:cs typeface="MS PGothic" charset="0"/>
              </a:rPr>
              <a:t> (racial) interchangeably</a:t>
            </a:r>
          </a:p>
          <a:p>
            <a:pPr marL="115888" indent="-115888">
              <a:spcBef>
                <a:spcPts val="450"/>
              </a:spcBef>
              <a:buSzPct val="45000"/>
              <a:buFont typeface="Wingdings" charset="0"/>
              <a:buChar char=""/>
            </a:pPr>
            <a:r>
              <a:rPr lang="en-US">
                <a:latin typeface="Calibri" charset="0"/>
                <a:ea typeface="MS PGothic" charset="0"/>
                <a:cs typeface="MS PGothic" charset="0"/>
              </a:rPr>
              <a:t>Example: Identifying a woman as Latina because she “looks Latina”</a:t>
            </a:r>
          </a:p>
          <a:p>
            <a:pPr marL="115888" indent="-115888">
              <a:spcBef>
                <a:spcPts val="450"/>
              </a:spcBef>
              <a:buSzPct val="45000"/>
              <a:buFont typeface="Wingdings" charset="0"/>
              <a:buChar char=""/>
            </a:pPr>
            <a:r>
              <a:rPr lang="en-US">
                <a:latin typeface="Calibri" charset="0"/>
                <a:ea typeface="MS PGothic" charset="0"/>
                <a:cs typeface="MS PGothic" charset="0"/>
              </a:rPr>
              <a:t>Aspects of family life reflect racial and ethnic categories. </a:t>
            </a:r>
          </a:p>
          <a:p>
            <a:pPr marL="115888" indent="-115888"/>
            <a:endParaRPr lang="en-US">
              <a:latin typeface="Calibri" charset="0"/>
              <a:ea typeface="MS PGothic" charset="0"/>
              <a:cs typeface="MS PGothic" charset="0"/>
            </a:endParaRPr>
          </a:p>
        </p:txBody>
      </p:sp>
      <p:sp>
        <p:nvSpPr>
          <p:cNvPr id="1331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41AB5E50-57C2-8E48-A496-4F76F2B7C254}" type="slidenum">
              <a:rPr lang="en-US">
                <a:latin typeface="Arial" charset="0"/>
              </a:rPr>
              <a:pPr/>
              <a:t>4</a:t>
            </a:fld>
            <a:endParaRPr lang="en-US">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5363"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a:latin typeface="Calibri" charset="0"/>
                <a:ea typeface="MS PGothic" charset="0"/>
                <a:cs typeface="MS PGothic" charset="0"/>
              </a:rPr>
              <a:t>Exogamy is marrying someone from outside your group.</a:t>
            </a:r>
          </a:p>
          <a:p>
            <a:pPr marL="115888" indent="-115888">
              <a:spcBef>
                <a:spcPts val="450"/>
              </a:spcBef>
              <a:buSzPct val="45000"/>
              <a:buFont typeface="Wingdings" charset="0"/>
              <a:buChar char=""/>
            </a:pPr>
            <a:r>
              <a:rPr lang="en-US">
                <a:latin typeface="Calibri" charset="0"/>
                <a:ea typeface="MS PGothic" charset="0"/>
                <a:cs typeface="MS PGothic" charset="0"/>
              </a:rPr>
              <a:t>Marriage between people from different racial and ethnic groups is on the rise.</a:t>
            </a:r>
          </a:p>
          <a:p>
            <a:pPr marL="115888" indent="-115888">
              <a:spcBef>
                <a:spcPts val="450"/>
              </a:spcBef>
              <a:buSzPct val="45000"/>
              <a:buFont typeface="Wingdings" charset="0"/>
              <a:buChar char=""/>
            </a:pPr>
            <a:r>
              <a:rPr lang="en-US">
                <a:latin typeface="Calibri" charset="0"/>
                <a:ea typeface="MS PGothic" charset="0"/>
                <a:cs typeface="MS PGothic" charset="0"/>
              </a:rPr>
              <a:t>The increasing occurrence of exogamy indicates acculturation, acceptance, and similar factors, which will be discussed at the end of the chapter.</a:t>
            </a:r>
          </a:p>
          <a:p>
            <a:pPr marL="115888" indent="-115888">
              <a:spcBef>
                <a:spcPts val="450"/>
              </a:spcBef>
              <a:buSzPct val="45000"/>
              <a:buFont typeface="Wingdings" charset="0"/>
              <a:buChar char=""/>
            </a:pPr>
            <a:r>
              <a:rPr lang="en-US">
                <a:latin typeface="Calibri" charset="0"/>
                <a:ea typeface="MS PGothic" charset="0"/>
                <a:cs typeface="MS PGothic" charset="0"/>
              </a:rPr>
              <a:t>Interracial marriage is defined later in this chapter. </a:t>
            </a:r>
          </a:p>
          <a:p>
            <a:pPr marL="115888" indent="-115888">
              <a:spcBef>
                <a:spcPts val="450"/>
              </a:spcBef>
              <a:buSzPct val="45000"/>
              <a:buFont typeface="Wingdings" charset="0"/>
              <a:buChar char=""/>
            </a:pPr>
            <a:r>
              <a:rPr lang="en-US">
                <a:latin typeface="Calibri" charset="0"/>
                <a:ea typeface="MS PGothic" charset="0"/>
                <a:cs typeface="MS PGothic" charset="0"/>
              </a:rPr>
              <a:t>Endogamy is marrying someone “like yourself.”</a:t>
            </a:r>
          </a:p>
          <a:p>
            <a:pPr marL="115888" indent="-115888">
              <a:spcBef>
                <a:spcPts val="450"/>
              </a:spcBef>
              <a:buSzPct val="45000"/>
              <a:buFont typeface="Wingdings" charset="0"/>
              <a:buChar char=""/>
            </a:pPr>
            <a:r>
              <a:rPr lang="en-US">
                <a:latin typeface="Calibri" charset="0"/>
                <a:ea typeface="MS PGothic" charset="0"/>
                <a:cs typeface="MS PGothic" charset="0"/>
              </a:rPr>
              <a:t>It is an important way of maintaining racial and ethnic divisions.</a:t>
            </a:r>
          </a:p>
          <a:p>
            <a:pPr marL="115888" indent="-115888">
              <a:spcBef>
                <a:spcPts val="450"/>
              </a:spcBef>
              <a:buSzPct val="45000"/>
              <a:buFont typeface="Wingdings" charset="0"/>
              <a:buChar char=""/>
            </a:pPr>
            <a:r>
              <a:rPr lang="en-US">
                <a:latin typeface="Calibri" charset="0"/>
                <a:ea typeface="MS PGothic" charset="0"/>
                <a:cs typeface="MS PGothic" charset="0"/>
              </a:rPr>
              <a:t>It is one of the ways in which racial and racial-ethnic boundaries persist. </a:t>
            </a:r>
          </a:p>
          <a:p>
            <a:pPr marL="115888" indent="-115888">
              <a:spcBef>
                <a:spcPts val="450"/>
              </a:spcBef>
              <a:buSzPct val="45000"/>
              <a:buFont typeface="Wingdings" charset="0"/>
              <a:buChar char=""/>
            </a:pPr>
            <a:r>
              <a:rPr lang="en-US">
                <a:latin typeface="Calibri" charset="0"/>
                <a:ea typeface="MS PGothic" charset="0"/>
                <a:cs typeface="MS PGothic" charset="0"/>
              </a:rPr>
              <a:t>Marriage is discussed further in Chapter 8.</a:t>
            </a:r>
          </a:p>
          <a:p>
            <a:pPr marL="115888" indent="-115888">
              <a:spcBef>
                <a:spcPts val="450"/>
              </a:spcBef>
              <a:buSzPct val="45000"/>
              <a:buFont typeface="Wingdings" charset="0"/>
              <a:buChar char=""/>
            </a:pPr>
            <a:endParaRPr lang="en-US">
              <a:latin typeface="Calibri" charset="0"/>
              <a:ea typeface="MS PGothic" charset="0"/>
              <a:cs typeface="MS PGothic" charset="0"/>
            </a:endParaRPr>
          </a:p>
          <a:p>
            <a:pPr marL="115888" indent="-115888"/>
            <a:endParaRPr lang="en-US">
              <a:latin typeface="Calibri" charset="0"/>
              <a:ea typeface="MS PGothic" charset="0"/>
              <a:cs typeface="MS PGothic" charset="0"/>
            </a:endParaRPr>
          </a:p>
        </p:txBody>
      </p:sp>
      <p:sp>
        <p:nvSpPr>
          <p:cNvPr id="1536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8768AD0F-1BEF-1841-AADD-2EEE3875BDCD}" type="slidenum">
              <a:rPr lang="en-US">
                <a:latin typeface="Arial" charset="0"/>
              </a:rPr>
              <a:pPr/>
              <a:t>5</a:t>
            </a:fld>
            <a:endParaRPr lang="en-US">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7411"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a:latin typeface="Calibri" charset="0"/>
                <a:ea typeface="MS PGothic" charset="0"/>
                <a:cs typeface="MS PGothic" charset="0"/>
              </a:rPr>
              <a:t>The U.S. government currently counts five distinct races.</a:t>
            </a:r>
          </a:p>
          <a:p>
            <a:pPr marL="115888" indent="-115888">
              <a:spcBef>
                <a:spcPts val="450"/>
              </a:spcBef>
              <a:buSzPct val="45000"/>
              <a:buFont typeface="Wingdings" charset="0"/>
              <a:buChar char=""/>
            </a:pPr>
            <a:r>
              <a:rPr lang="en-US">
                <a:latin typeface="Calibri" charset="0"/>
                <a:ea typeface="MS PGothic" charset="0"/>
                <a:cs typeface="MS PGothic" charset="0"/>
              </a:rPr>
              <a:t>Individuals are allowed to identify with as many races as they choose.</a:t>
            </a:r>
          </a:p>
          <a:p>
            <a:pPr marL="115888" indent="-115888">
              <a:spcBef>
                <a:spcPts val="450"/>
              </a:spcBef>
              <a:buSzPct val="45000"/>
              <a:buFont typeface="Wingdings" charset="0"/>
              <a:buChar char=""/>
            </a:pPr>
            <a:r>
              <a:rPr lang="en-US">
                <a:latin typeface="Calibri" charset="0"/>
                <a:ea typeface="MS PGothic" charset="0"/>
                <a:cs typeface="MS PGothic" charset="0"/>
              </a:rPr>
              <a:t>Ethnicity (including Hispanic and Latino) is counted in a separate category.</a:t>
            </a:r>
          </a:p>
          <a:p>
            <a:pPr marL="115888" indent="-115888">
              <a:spcBef>
                <a:spcPts val="450"/>
              </a:spcBef>
              <a:buSzPct val="45000"/>
              <a:buFont typeface="Wingdings" charset="0"/>
              <a:buChar char=""/>
            </a:pPr>
            <a:r>
              <a:rPr lang="en-US">
                <a:latin typeface="Calibri" charset="0"/>
                <a:ea typeface="MS PGothic" charset="0"/>
                <a:cs typeface="MS PGothic" charset="0"/>
              </a:rPr>
              <a:t>The census is undertaken every 10 years, as mandated by the U.S. Constitution.</a:t>
            </a:r>
          </a:p>
          <a:p>
            <a:pPr marL="115888" indent="-115888">
              <a:spcBef>
                <a:spcPts val="450"/>
              </a:spcBef>
              <a:buSzPct val="45000"/>
              <a:buFont typeface="Wingdings" charset="0"/>
              <a:buChar char=""/>
            </a:pPr>
            <a:r>
              <a:rPr lang="en-US">
                <a:latin typeface="Calibri" charset="0"/>
                <a:ea typeface="MS PGothic" charset="0"/>
                <a:cs typeface="MS PGothic" charset="0"/>
              </a:rPr>
              <a:t>An analysis of the census race question can give us insight on how Americans view race.</a:t>
            </a:r>
          </a:p>
          <a:p>
            <a:pPr marL="115888" indent="-115888">
              <a:spcBef>
                <a:spcPts val="450"/>
              </a:spcBef>
              <a:buSzPct val="45000"/>
              <a:buFont typeface="Wingdings" charset="0"/>
              <a:buChar char=""/>
            </a:pPr>
            <a:r>
              <a:rPr lang="en-US">
                <a:latin typeface="Calibri" charset="0"/>
                <a:ea typeface="MS PGothic" charset="0"/>
                <a:cs typeface="MS PGothic" charset="0"/>
              </a:rPr>
              <a:t>In 2020, the Census Bureau will probably begin using a new form to clear up confusion many people have over the difference between </a:t>
            </a:r>
            <a:r>
              <a:rPr lang="en-US" i="1">
                <a:latin typeface="Calibri" charset="0"/>
                <a:ea typeface="MS PGothic" charset="0"/>
                <a:cs typeface="MS PGothic" charset="0"/>
              </a:rPr>
              <a:t>race</a:t>
            </a:r>
            <a:r>
              <a:rPr lang="en-US">
                <a:latin typeface="Calibri" charset="0"/>
                <a:ea typeface="MS PGothic" charset="0"/>
                <a:cs typeface="MS PGothic" charset="0"/>
              </a:rPr>
              <a:t> and </a:t>
            </a:r>
            <a:r>
              <a:rPr lang="en-US" i="1">
                <a:latin typeface="Calibri" charset="0"/>
                <a:ea typeface="MS PGothic" charset="0"/>
                <a:cs typeface="MS PGothic" charset="0"/>
              </a:rPr>
              <a:t>ethnicity</a:t>
            </a:r>
            <a:r>
              <a:rPr lang="en-US">
                <a:latin typeface="Calibri" charset="0"/>
                <a:ea typeface="MS PGothic" charset="0"/>
                <a:cs typeface="MS PGothic" charset="0"/>
              </a:rPr>
              <a:t>.</a:t>
            </a:r>
          </a:p>
          <a:p>
            <a:pPr marL="115888" indent="-115888">
              <a:spcBef>
                <a:spcPts val="450"/>
              </a:spcBef>
              <a:buSzPct val="45000"/>
              <a:buFont typeface="Wingdings" charset="0"/>
              <a:buChar char=""/>
            </a:pPr>
            <a:r>
              <a:rPr lang="en-US">
                <a:latin typeface="Calibri" charset="0"/>
                <a:ea typeface="MS PGothic" charset="0"/>
                <a:cs typeface="MS PGothic" charset="0"/>
              </a:rPr>
              <a:t>The Census Bureau proposes combining the races and Latino ethnicity into one question.</a:t>
            </a:r>
          </a:p>
        </p:txBody>
      </p:sp>
      <p:sp>
        <p:nvSpPr>
          <p:cNvPr id="1741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81FFCB11-5550-C049-A0E7-558279C1FBB7}" type="slidenum">
              <a:rPr lang="en-US">
                <a:latin typeface="Arial" charset="0"/>
              </a:rPr>
              <a:pPr/>
              <a:t>6</a:t>
            </a:fld>
            <a:endParaRPr lang="en-US">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945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dirty="0">
                <a:latin typeface="Calibri" charset="0"/>
                <a:ea typeface="MS PGothic" charset="0"/>
                <a:cs typeface="MS PGothic" charset="0"/>
              </a:rPr>
              <a:t>European ethnic groups from the nineteenth and twentieth century became what we now perceive as White Americans.</a:t>
            </a:r>
          </a:p>
          <a:p>
            <a:pPr marL="115888" indent="-115888">
              <a:spcBef>
                <a:spcPts val="450"/>
              </a:spcBef>
              <a:buSzPct val="45000"/>
              <a:buFont typeface="Wingdings" charset="0"/>
              <a:buChar char=""/>
            </a:pPr>
            <a:r>
              <a:rPr lang="en-US" dirty="0">
                <a:latin typeface="Calibri" charset="0"/>
                <a:ea typeface="MS PGothic" charset="0"/>
                <a:cs typeface="MS PGothic" charset="0"/>
              </a:rPr>
              <a:t>This involved a process of immigration and assimilation, which will be discussed later in this chapter.</a:t>
            </a:r>
          </a:p>
          <a:p>
            <a:pPr marL="115888" indent="-115888">
              <a:spcBef>
                <a:spcPts val="450"/>
              </a:spcBef>
              <a:buSzPct val="45000"/>
              <a:buFont typeface="Wingdings" charset="0"/>
              <a:buChar char=""/>
            </a:pPr>
            <a:r>
              <a:rPr lang="en-US" dirty="0">
                <a:latin typeface="Calibri" charset="0"/>
                <a:ea typeface="MS PGothic" charset="0"/>
                <a:cs typeface="MS PGothic" charset="0"/>
              </a:rPr>
              <a:t>Whiteness is often taken for granted or goes unrecognized.</a:t>
            </a:r>
          </a:p>
          <a:p>
            <a:pPr marL="115888" indent="-115888">
              <a:spcBef>
                <a:spcPts val="450"/>
              </a:spcBef>
              <a:buSzPct val="45000"/>
              <a:buFont typeface="Wingdings" charset="0"/>
              <a:buChar char=""/>
            </a:pPr>
            <a:r>
              <a:rPr lang="en-US" dirty="0">
                <a:latin typeface="Calibri" charset="0"/>
                <a:ea typeface="MS PGothic" charset="0"/>
                <a:cs typeface="MS PGothic" charset="0"/>
              </a:rPr>
              <a:t>Racial-ethnic groups have more difficulty identifying as White.</a:t>
            </a:r>
          </a:p>
          <a:p>
            <a:pPr marL="115888" indent="-115888"/>
            <a:endParaRPr lang="en-US" dirty="0">
              <a:latin typeface="Calibri" charset="0"/>
              <a:ea typeface="MS PGothic" charset="0"/>
              <a:cs typeface="MS PGothic" charset="0"/>
            </a:endParaRPr>
          </a:p>
        </p:txBody>
      </p:sp>
      <p:sp>
        <p:nvSpPr>
          <p:cNvPr id="1946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1772F5A5-8B96-6644-B30C-D71F86032B69}" type="slidenum">
              <a:rPr lang="en-US">
                <a:latin typeface="Arial" charset="0"/>
              </a:rPr>
              <a:pPr/>
              <a:t>7</a:t>
            </a:fld>
            <a:endParaRPr lang="en-US">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355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dirty="0">
                <a:latin typeface="Calibri" charset="0"/>
                <a:ea typeface="MS PGothic" charset="0"/>
                <a:cs typeface="MS PGothic" charset="0"/>
              </a:rPr>
              <a:t>Minority status does not necessarily mean a group of fewer people.</a:t>
            </a:r>
          </a:p>
          <a:p>
            <a:pPr marL="115888" indent="-115888">
              <a:spcBef>
                <a:spcPts val="450"/>
              </a:spcBef>
              <a:buSzPct val="45000"/>
              <a:buFont typeface="Wingdings" charset="0"/>
              <a:buChar char=""/>
            </a:pPr>
            <a:r>
              <a:rPr lang="en-US" dirty="0">
                <a:latin typeface="Calibri" charset="0"/>
                <a:ea typeface="MS PGothic" charset="0"/>
                <a:cs typeface="MS PGothic" charset="0"/>
              </a:rPr>
              <a:t>Minority refers more to a group’s relationship to the majority group</a:t>
            </a:r>
          </a:p>
          <a:p>
            <a:pPr marL="115888" indent="-115888">
              <a:spcBef>
                <a:spcPts val="450"/>
              </a:spcBef>
              <a:buSzPct val="45000"/>
              <a:buFont typeface="Wingdings" charset="0"/>
              <a:buChar char=""/>
            </a:pPr>
            <a:r>
              <a:rPr lang="en-US" dirty="0">
                <a:latin typeface="Calibri" charset="0"/>
                <a:ea typeface="MS PGothic" charset="0"/>
                <a:cs typeface="MS PGothic" charset="0"/>
              </a:rPr>
              <a:t>A majority group is one that has access to power, status, privilege, and resources.</a:t>
            </a:r>
          </a:p>
          <a:p>
            <a:pPr marL="115888" indent="-115888">
              <a:spcBef>
                <a:spcPts val="450"/>
              </a:spcBef>
              <a:buSzPct val="45000"/>
              <a:buFont typeface="Wingdings" charset="0"/>
              <a:buChar char=""/>
            </a:pPr>
            <a:r>
              <a:rPr lang="en-US" dirty="0">
                <a:latin typeface="Calibri" charset="0"/>
                <a:ea typeface="MS PGothic" charset="0"/>
                <a:cs typeface="MS PGothic" charset="0"/>
              </a:rPr>
              <a:t>The unequal power relationship between minority and majority is especially important.</a:t>
            </a:r>
          </a:p>
          <a:p>
            <a:pPr marL="115888" indent="-115888"/>
            <a:endParaRPr lang="en-US" dirty="0">
              <a:latin typeface="Calibri" charset="0"/>
              <a:ea typeface="MS PGothic" charset="0"/>
              <a:cs typeface="MS PGothic" charset="0"/>
            </a:endParaRPr>
          </a:p>
        </p:txBody>
      </p:sp>
      <p:sp>
        <p:nvSpPr>
          <p:cNvPr id="2355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52B43BEE-7B9A-854B-ABB6-A724F593669A}" type="slidenum">
              <a:rPr lang="en-US">
                <a:latin typeface="Arial" charset="0"/>
              </a:rPr>
              <a:pPr/>
              <a:t>8</a:t>
            </a:fld>
            <a:endParaRPr lang="en-US">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3"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dirty="0">
                <a:latin typeface="Calibri" charset="0"/>
                <a:ea typeface="MS PGothic" charset="0"/>
                <a:cs typeface="MS PGothic" charset="0"/>
              </a:rPr>
              <a:t>Population decimated by conquest, oppression, disease, and genocide</a:t>
            </a:r>
          </a:p>
          <a:p>
            <a:pPr marL="115888" indent="-115888">
              <a:spcBef>
                <a:spcPts val="450"/>
              </a:spcBef>
              <a:buSzPct val="45000"/>
              <a:buFont typeface="Wingdings" charset="0"/>
              <a:buChar char=""/>
            </a:pPr>
            <a:r>
              <a:rPr lang="en-US" dirty="0">
                <a:latin typeface="Calibri" charset="0"/>
                <a:ea typeface="MS PGothic" charset="0"/>
                <a:cs typeface="MS PGothic" charset="0"/>
              </a:rPr>
              <a:t>Family life has been crucial to survival and resistance.</a:t>
            </a:r>
          </a:p>
          <a:p>
            <a:pPr marL="115888" indent="-115888">
              <a:spcBef>
                <a:spcPts val="450"/>
              </a:spcBef>
              <a:buSzPct val="45000"/>
              <a:buFont typeface="Wingdings" charset="0"/>
              <a:buChar char=""/>
            </a:pPr>
            <a:r>
              <a:rPr lang="en-US" dirty="0">
                <a:latin typeface="Calibri" charset="0"/>
                <a:ea typeface="MS PGothic" charset="0"/>
                <a:cs typeface="MS PGothic" charset="0"/>
              </a:rPr>
              <a:t>Population beginning to grow again, especially in last 50–100 years</a:t>
            </a:r>
          </a:p>
          <a:p>
            <a:pPr marL="115888" indent="-115888">
              <a:spcBef>
                <a:spcPts val="450"/>
              </a:spcBef>
              <a:buSzPct val="45000"/>
              <a:buFont typeface="Wingdings" charset="0"/>
              <a:buChar char=""/>
            </a:pPr>
            <a:r>
              <a:rPr lang="en-US" dirty="0">
                <a:latin typeface="Calibri" charset="0"/>
                <a:ea typeface="MS PGothic" charset="0"/>
                <a:cs typeface="MS PGothic" charset="0"/>
              </a:rPr>
              <a:t>Self-identification has become more culturally acceptable</a:t>
            </a:r>
          </a:p>
          <a:p>
            <a:pPr marL="115888" indent="-115888">
              <a:spcBef>
                <a:spcPts val="450"/>
              </a:spcBef>
              <a:buSzPct val="45000"/>
              <a:buFont typeface="Wingdings" charset="0"/>
              <a:buChar char=""/>
            </a:pPr>
            <a:r>
              <a:rPr lang="en-US" dirty="0">
                <a:latin typeface="Calibri" charset="0"/>
                <a:ea typeface="MS PGothic" charset="0"/>
                <a:cs typeface="MS PGothic" charset="0"/>
              </a:rPr>
              <a:t>More willingness today to identify with (mixed) heritage than previously</a:t>
            </a:r>
          </a:p>
          <a:p>
            <a:pPr marL="115888" indent="-115888">
              <a:spcBef>
                <a:spcPts val="450"/>
              </a:spcBef>
              <a:buSzPct val="45000"/>
              <a:buFont typeface="Wingdings" charset="0"/>
              <a:buChar char=""/>
            </a:pPr>
            <a:r>
              <a:rPr lang="en-US" dirty="0">
                <a:latin typeface="Calibri" charset="0"/>
                <a:ea typeface="MS PGothic" charset="0"/>
                <a:cs typeface="MS PGothic" charset="0"/>
              </a:rPr>
              <a:t>Relatively high rates of mixing and intermarriage historically with Whites and Latinos</a:t>
            </a:r>
          </a:p>
          <a:p>
            <a:pPr marL="115888" indent="-115888">
              <a:spcBef>
                <a:spcPts val="450"/>
              </a:spcBef>
              <a:buSzPct val="45000"/>
              <a:buFont typeface="Wingdings" charset="0"/>
              <a:buChar char=""/>
            </a:pPr>
            <a:r>
              <a:rPr lang="en-US" dirty="0">
                <a:latin typeface="Calibri" charset="0"/>
                <a:ea typeface="MS PGothic" charset="0"/>
                <a:cs typeface="MS PGothic" charset="0"/>
              </a:rPr>
              <a:t>Family life was central to social structure.</a:t>
            </a:r>
          </a:p>
          <a:p>
            <a:pPr marL="115888" indent="-115888">
              <a:spcBef>
                <a:spcPts val="450"/>
              </a:spcBef>
              <a:buSzPct val="45000"/>
              <a:buFont typeface="Wingdings" charset="0"/>
              <a:buChar char=""/>
            </a:pPr>
            <a:r>
              <a:rPr lang="en-US" dirty="0">
                <a:latin typeface="Calibri" charset="0"/>
                <a:ea typeface="MS PGothic" charset="0"/>
                <a:cs typeface="MS PGothic" charset="0"/>
              </a:rPr>
              <a:t>It stressed values of cooperation over competition and collectivity over individualism.</a:t>
            </a:r>
          </a:p>
          <a:p>
            <a:pPr marL="115888" indent="-115888">
              <a:spcBef>
                <a:spcPts val="450"/>
              </a:spcBef>
              <a:buSzPct val="45000"/>
              <a:buFont typeface="Wingdings" charset="0"/>
              <a:buChar char=""/>
            </a:pPr>
            <a:r>
              <a:rPr lang="en-US" dirty="0">
                <a:latin typeface="Calibri" charset="0"/>
                <a:ea typeface="MS PGothic" charset="0"/>
                <a:cs typeface="MS PGothic" charset="0"/>
              </a:rPr>
              <a:t>Family boundaries were not strict or narrow; rather, they were broadly defined.</a:t>
            </a:r>
          </a:p>
          <a:p>
            <a:pPr marL="115888" indent="-115888">
              <a:spcBef>
                <a:spcPts val="450"/>
              </a:spcBef>
              <a:buSzPct val="45000"/>
              <a:buFont typeface="Wingdings" charset="0"/>
              <a:buChar char=""/>
            </a:pPr>
            <a:r>
              <a:rPr lang="en-US" dirty="0">
                <a:latin typeface="Calibri" charset="0"/>
                <a:ea typeface="MS PGothic" charset="0"/>
                <a:cs typeface="MS PGothic" charset="0"/>
              </a:rPr>
              <a:t>Diverse family practices</a:t>
            </a:r>
          </a:p>
          <a:p>
            <a:pPr marL="115888" indent="-115888">
              <a:spcBef>
                <a:spcPts val="450"/>
              </a:spcBef>
              <a:buSzPct val="45000"/>
              <a:buFont typeface="Wingdings" charset="0"/>
              <a:buChar char=""/>
            </a:pPr>
            <a:r>
              <a:rPr lang="en-US" dirty="0">
                <a:latin typeface="Calibri" charset="0"/>
                <a:ea typeface="MS PGothic" charset="0"/>
                <a:cs typeface="MS PGothic" charset="0"/>
              </a:rPr>
              <a:t>Included acceptance of same-sex marriage and a third gender identity</a:t>
            </a:r>
          </a:p>
          <a:p>
            <a:pPr marL="115888" indent="-115888">
              <a:spcBef>
                <a:spcPts val="450"/>
              </a:spcBef>
              <a:buSzPct val="45000"/>
              <a:buFont typeface="Wingdings" charset="0"/>
              <a:buChar char=""/>
            </a:pPr>
            <a:r>
              <a:rPr lang="en-US" dirty="0">
                <a:latin typeface="Calibri" charset="0"/>
                <a:ea typeface="MS PGothic" charset="0"/>
                <a:cs typeface="MS PGothic" charset="0"/>
              </a:rPr>
              <a:t>Some polygamy, but it was not a predominant practice</a:t>
            </a:r>
          </a:p>
          <a:p>
            <a:pPr marL="115888" indent="-115888">
              <a:spcBef>
                <a:spcPts val="450"/>
              </a:spcBef>
              <a:buSzPct val="45000"/>
              <a:buFont typeface="Wingdings" charset="0"/>
              <a:buChar char=""/>
            </a:pPr>
            <a:r>
              <a:rPr lang="en-US" dirty="0">
                <a:latin typeface="Calibri" charset="0"/>
                <a:ea typeface="MS PGothic" charset="0"/>
                <a:cs typeface="MS PGothic" charset="0"/>
              </a:rPr>
              <a:t>The majority left tribal lands in the twentieth century.</a:t>
            </a:r>
          </a:p>
          <a:p>
            <a:pPr marL="115888" indent="-115888">
              <a:spcBef>
                <a:spcPts val="450"/>
              </a:spcBef>
              <a:buSzPct val="45000"/>
              <a:buFont typeface="Wingdings" charset="0"/>
              <a:buChar char=""/>
            </a:pPr>
            <a:r>
              <a:rPr lang="en-US" dirty="0">
                <a:latin typeface="Calibri" charset="0"/>
                <a:ea typeface="MS PGothic" charset="0"/>
                <a:cs typeface="MS PGothic" charset="0"/>
              </a:rPr>
              <a:t>Forced relocation, boarding schools, and placement of children with White foster families disrupted social and family life.</a:t>
            </a:r>
          </a:p>
          <a:p>
            <a:pPr marL="115888" indent="-115888">
              <a:spcBef>
                <a:spcPts val="450"/>
              </a:spcBef>
              <a:buSzPct val="45000"/>
              <a:buFont typeface="Wingdings" charset="0"/>
              <a:buChar char=""/>
            </a:pPr>
            <a:r>
              <a:rPr lang="en-US" dirty="0">
                <a:latin typeface="Calibri" charset="0"/>
                <a:ea typeface="MS PGothic" charset="0"/>
                <a:cs typeface="MS PGothic" charset="0"/>
              </a:rPr>
              <a:t>In 2010, only 22 percent of American Indians were living on tribal land.</a:t>
            </a:r>
          </a:p>
          <a:p>
            <a:pPr marL="115888" indent="-115888">
              <a:spcBef>
                <a:spcPts val="450"/>
              </a:spcBef>
              <a:buSzPct val="45000"/>
              <a:buFont typeface="Wingdings" charset="0"/>
              <a:buChar char=""/>
            </a:pPr>
            <a:r>
              <a:rPr lang="en-US" dirty="0">
                <a:latin typeface="Calibri" charset="0"/>
                <a:ea typeface="MS PGothic" charset="0"/>
                <a:cs typeface="MS PGothic" charset="0"/>
              </a:rPr>
              <a:t>This weakened the hold of traditional values and practices, and of families.</a:t>
            </a:r>
          </a:p>
          <a:p>
            <a:pPr marL="115888" indent="-115888">
              <a:spcBef>
                <a:spcPts val="450"/>
              </a:spcBef>
              <a:buSzPct val="45000"/>
              <a:buFont typeface="Wingdings" charset="0"/>
              <a:buChar char=""/>
            </a:pPr>
            <a:r>
              <a:rPr lang="en-US" dirty="0">
                <a:latin typeface="Calibri" charset="0"/>
                <a:ea typeface="MS PGothic" charset="0"/>
                <a:cs typeface="MS PGothic" charset="0"/>
              </a:rPr>
              <a:t>Modern problems include obesity, diabetes, alcoholism, suicide, and violence (especially against women).</a:t>
            </a:r>
          </a:p>
          <a:p>
            <a:pPr marL="115888" indent="-115888"/>
            <a:endParaRPr lang="en-US" dirty="0">
              <a:latin typeface="Calibri" charset="0"/>
              <a:ea typeface="MS PGothic" charset="0"/>
              <a:cs typeface="MS PGothic" charset="0"/>
            </a:endParaRPr>
          </a:p>
        </p:txBody>
      </p:sp>
      <p:sp>
        <p:nvSpPr>
          <p:cNvPr id="2560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2A1ABBC3-5015-904F-BD01-19A9D9E7C7CB}" type="slidenum">
              <a:rPr lang="en-US">
                <a:latin typeface="Arial" charset="0"/>
              </a:rPr>
              <a:pPr/>
              <a:t>9</a:t>
            </a:fld>
            <a:endParaRPr lang="en-US">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dirty="0">
                <a:latin typeface="Calibri" charset="0"/>
                <a:ea typeface="MS PGothic" charset="0"/>
                <a:cs typeface="MS PGothic" charset="0"/>
              </a:rPr>
              <a:t>Racial inequality experiences through family life</a:t>
            </a:r>
          </a:p>
          <a:p>
            <a:pPr marL="115888" indent="-115888">
              <a:spcBef>
                <a:spcPts val="450"/>
              </a:spcBef>
              <a:buSzPct val="45000"/>
              <a:buFont typeface="Wingdings" charset="0"/>
              <a:buChar char=""/>
            </a:pPr>
            <a:r>
              <a:rPr lang="en-US" dirty="0">
                <a:latin typeface="Calibri" charset="0"/>
                <a:ea typeface="MS PGothic" charset="0"/>
                <a:cs typeface="MS PGothic" charset="0"/>
              </a:rPr>
              <a:t>Issues such as slavery, discrimination, poverty, unemployment, high mortality, and segregation</a:t>
            </a:r>
          </a:p>
          <a:p>
            <a:pPr marL="115888" indent="-115888">
              <a:spcBef>
                <a:spcPts val="450"/>
              </a:spcBef>
              <a:buSzPct val="45000"/>
              <a:buFont typeface="Wingdings" charset="0"/>
              <a:buChar char=""/>
            </a:pPr>
            <a:r>
              <a:rPr lang="en-US" dirty="0">
                <a:latin typeface="Calibri" charset="0"/>
                <a:ea typeface="MS PGothic" charset="0"/>
                <a:cs typeface="MS PGothic" charset="0"/>
              </a:rPr>
              <a:t>Longer-term role of slavery’s legacy</a:t>
            </a:r>
          </a:p>
          <a:p>
            <a:pPr marL="115888" indent="-115888">
              <a:spcBef>
                <a:spcPts val="450"/>
              </a:spcBef>
              <a:buSzPct val="45000"/>
              <a:buFont typeface="Wingdings" charset="0"/>
              <a:buChar char=""/>
            </a:pPr>
            <a:r>
              <a:rPr lang="en-US" dirty="0">
                <a:latin typeface="Calibri" charset="0"/>
                <a:ea typeface="MS PGothic" charset="0"/>
                <a:cs typeface="MS PGothic" charset="0"/>
              </a:rPr>
              <a:t>Powerful presence in Black families, but also resilience</a:t>
            </a:r>
          </a:p>
          <a:p>
            <a:pPr marL="115888" indent="-115888">
              <a:spcBef>
                <a:spcPts val="450"/>
              </a:spcBef>
              <a:buSzPct val="45000"/>
              <a:buFont typeface="Wingdings" charset="0"/>
              <a:buChar char=""/>
            </a:pPr>
            <a:r>
              <a:rPr lang="en-US" dirty="0">
                <a:latin typeface="Calibri" charset="0"/>
                <a:ea typeface="MS PGothic" charset="0"/>
                <a:cs typeface="MS PGothic" charset="0"/>
              </a:rPr>
              <a:t>Families shaped more by slavery, discrimination, and poverty than by cultural traditions from Africa</a:t>
            </a:r>
          </a:p>
          <a:p>
            <a:pPr marL="115888" indent="-115888">
              <a:spcBef>
                <a:spcPts val="450"/>
              </a:spcBef>
              <a:buSzPct val="45000"/>
              <a:buFont typeface="Wingdings" charset="0"/>
              <a:buChar char=""/>
            </a:pPr>
            <a:r>
              <a:rPr lang="en-US" dirty="0">
                <a:latin typeface="Calibri" charset="0"/>
                <a:ea typeface="MS PGothic" charset="0"/>
                <a:cs typeface="MS PGothic" charset="0"/>
              </a:rPr>
              <a:t>Families more fluid, less stable</a:t>
            </a:r>
          </a:p>
          <a:p>
            <a:pPr marL="115888" indent="-115888">
              <a:spcBef>
                <a:spcPts val="450"/>
              </a:spcBef>
              <a:buSzPct val="45000"/>
              <a:buFont typeface="Wingdings" charset="0"/>
              <a:buChar char=""/>
            </a:pPr>
            <a:r>
              <a:rPr lang="en-US" dirty="0">
                <a:latin typeface="Calibri" charset="0"/>
                <a:ea typeface="MS PGothic" charset="0"/>
                <a:cs typeface="MS PGothic" charset="0"/>
              </a:rPr>
              <a:t>Informal, common-law marriage and higher divorce rates than for other groups</a:t>
            </a:r>
          </a:p>
          <a:p>
            <a:pPr marL="115888" indent="-115888">
              <a:spcBef>
                <a:spcPts val="450"/>
              </a:spcBef>
              <a:buSzPct val="45000"/>
              <a:buFont typeface="Wingdings" charset="0"/>
              <a:buChar char=""/>
            </a:pPr>
            <a:r>
              <a:rPr lang="en-US" dirty="0">
                <a:latin typeface="Calibri" charset="0"/>
                <a:ea typeface="MS PGothic" charset="0"/>
                <a:cs typeface="MS PGothic" charset="0"/>
              </a:rPr>
              <a:t>Weak tradition of nuclear family</a:t>
            </a:r>
          </a:p>
          <a:p>
            <a:pPr marL="115888" indent="-115888">
              <a:spcBef>
                <a:spcPts val="450"/>
              </a:spcBef>
              <a:buSzPct val="45000"/>
              <a:buFont typeface="Wingdings" charset="0"/>
              <a:buChar char=""/>
            </a:pPr>
            <a:r>
              <a:rPr lang="en-US" dirty="0">
                <a:latin typeface="Calibri" charset="0"/>
                <a:ea typeface="MS PGothic" charset="0"/>
                <a:cs typeface="MS PGothic" charset="0"/>
              </a:rPr>
              <a:t>Matriarchal, female dominated</a:t>
            </a:r>
          </a:p>
          <a:p>
            <a:pPr marL="115888" indent="-115888">
              <a:spcBef>
                <a:spcPts val="450"/>
              </a:spcBef>
              <a:buSzPct val="45000"/>
              <a:buFont typeface="Wingdings" charset="0"/>
              <a:buChar char=""/>
            </a:pPr>
            <a:r>
              <a:rPr lang="en-US" dirty="0">
                <a:latin typeface="Calibri" charset="0"/>
                <a:ea typeface="MS PGothic" charset="0"/>
                <a:cs typeface="MS PGothic" charset="0"/>
              </a:rPr>
              <a:t>“Problem” of female domination </a:t>
            </a:r>
          </a:p>
          <a:p>
            <a:pPr marL="115888" indent="-115888">
              <a:spcBef>
                <a:spcPts val="450"/>
              </a:spcBef>
              <a:buSzPct val="45000"/>
              <a:buFont typeface="Wingdings" charset="0"/>
              <a:buChar char=""/>
            </a:pPr>
            <a:r>
              <a:rPr lang="en-US" dirty="0">
                <a:latin typeface="Calibri" charset="0"/>
                <a:ea typeface="MS PGothic" charset="0"/>
                <a:cs typeface="MS PGothic" charset="0"/>
              </a:rPr>
              <a:t>Judged Black family as too female centered and matriarchal </a:t>
            </a:r>
          </a:p>
          <a:p>
            <a:pPr marL="115888" indent="-115888">
              <a:spcBef>
                <a:spcPts val="450"/>
              </a:spcBef>
              <a:buSzPct val="45000"/>
              <a:buFont typeface="Wingdings" charset="0"/>
              <a:buChar char=""/>
            </a:pPr>
            <a:r>
              <a:rPr lang="en-US" dirty="0">
                <a:latin typeface="Calibri" charset="0"/>
                <a:ea typeface="MS PGothic" charset="0"/>
                <a:cs typeface="MS PGothic" charset="0"/>
              </a:rPr>
              <a:t>A type of “blame the victim” approach</a:t>
            </a:r>
          </a:p>
          <a:p>
            <a:pPr marL="115888" indent="-115888">
              <a:spcBef>
                <a:spcPts val="450"/>
              </a:spcBef>
              <a:buSzPct val="45000"/>
              <a:buFont typeface="Wingdings" charset="0"/>
              <a:buChar char=""/>
            </a:pPr>
            <a:r>
              <a:rPr lang="en-US" dirty="0">
                <a:latin typeface="Calibri" charset="0"/>
                <a:ea typeface="MS PGothic" charset="0"/>
                <a:cs typeface="MS PGothic" charset="0"/>
              </a:rPr>
              <a:t>Created further racist stereotypes</a:t>
            </a:r>
          </a:p>
          <a:p>
            <a:pPr marL="115888" indent="-115888">
              <a:spcBef>
                <a:spcPts val="450"/>
              </a:spcBef>
              <a:buSzPct val="45000"/>
              <a:buFont typeface="Wingdings" charset="0"/>
              <a:buChar char=""/>
            </a:pPr>
            <a:r>
              <a:rPr lang="en-US" dirty="0">
                <a:latin typeface="Calibri" charset="0"/>
                <a:ea typeface="MS PGothic" charset="0"/>
                <a:cs typeface="MS PGothic" charset="0"/>
              </a:rPr>
              <a:t>Countered by the Family Resilience approach</a:t>
            </a:r>
          </a:p>
        </p:txBody>
      </p:sp>
      <p:sp>
        <p:nvSpPr>
          <p:cNvPr id="2765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909C192D-9394-C14A-863A-9C6EA55D3736}" type="slidenum">
              <a:rPr lang="en-US">
                <a:latin typeface="Arial" charset="0"/>
              </a:rPr>
              <a:pPr/>
              <a:t>10</a:t>
            </a:fld>
            <a:endParaRPr lang="en-US">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9699"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dirty="0">
                <a:latin typeface="Calibri" charset="0"/>
                <a:ea typeface="MS PGothic" charset="0"/>
                <a:cs typeface="MS PGothic" charset="0"/>
              </a:rPr>
              <a:t>Economic hardship even after slavery</a:t>
            </a:r>
          </a:p>
          <a:p>
            <a:pPr marL="115888" indent="-115888">
              <a:spcBef>
                <a:spcPts val="450"/>
              </a:spcBef>
              <a:buSzPct val="45000"/>
              <a:buFont typeface="Wingdings" charset="0"/>
              <a:buChar char=""/>
            </a:pPr>
            <a:r>
              <a:rPr lang="en-US" dirty="0">
                <a:latin typeface="Calibri" charset="0"/>
                <a:ea typeface="MS PGothic" charset="0"/>
                <a:cs typeface="MS PGothic" charset="0"/>
              </a:rPr>
              <a:t>Kept traditional nuclear family out of the reach of most African Americans</a:t>
            </a:r>
          </a:p>
          <a:p>
            <a:pPr marL="115888" indent="-115888">
              <a:spcBef>
                <a:spcPts val="450"/>
              </a:spcBef>
              <a:buSzPct val="45000"/>
              <a:buFont typeface="Wingdings" charset="0"/>
              <a:buChar char=""/>
            </a:pPr>
            <a:r>
              <a:rPr lang="en-US" dirty="0">
                <a:latin typeface="Calibri" charset="0"/>
                <a:ea typeface="MS PGothic" charset="0"/>
                <a:cs typeface="MS PGothic" charset="0"/>
              </a:rPr>
              <a:t>Newer theoretical approach focusing on the Black family as resilient and adaptive rather than problematic</a:t>
            </a:r>
          </a:p>
          <a:p>
            <a:pPr marL="115888" indent="-115888">
              <a:spcBef>
                <a:spcPts val="450"/>
              </a:spcBef>
              <a:buSzPct val="45000"/>
              <a:buFont typeface="Wingdings" charset="0"/>
              <a:buChar char=""/>
            </a:pPr>
            <a:r>
              <a:rPr lang="en-US" dirty="0">
                <a:latin typeface="Calibri" charset="0"/>
                <a:ea typeface="MS PGothic" charset="0"/>
                <a:cs typeface="MS PGothic" charset="0"/>
              </a:rPr>
              <a:t>Matrifocal, not a “problem with matriarchy”</a:t>
            </a:r>
          </a:p>
          <a:p>
            <a:pPr marL="115888" indent="-115888">
              <a:spcBef>
                <a:spcPts val="450"/>
              </a:spcBef>
              <a:buSzPct val="45000"/>
              <a:buFont typeface="Wingdings" charset="0"/>
              <a:buChar char=""/>
            </a:pPr>
            <a:r>
              <a:rPr lang="en-US" dirty="0">
                <a:latin typeface="Calibri" charset="0"/>
                <a:ea typeface="MS PGothic" charset="0"/>
                <a:cs typeface="MS PGothic" charset="0"/>
              </a:rPr>
              <a:t>Family resilience in the face of discrimination, migration, poverty, mortality, and lack of opportunity</a:t>
            </a:r>
          </a:p>
          <a:p>
            <a:pPr marL="115888" indent="-115888">
              <a:spcBef>
                <a:spcPts val="450"/>
              </a:spcBef>
              <a:buSzPct val="45000"/>
              <a:buFont typeface="Wingdings" charset="0"/>
              <a:buChar char=""/>
            </a:pPr>
            <a:r>
              <a:rPr lang="en-US" dirty="0">
                <a:latin typeface="Calibri" charset="0"/>
                <a:ea typeface="MS PGothic" charset="0"/>
                <a:cs typeface="MS PGothic" charset="0"/>
              </a:rPr>
              <a:t>Increase in industrialization and urbanization</a:t>
            </a:r>
          </a:p>
          <a:p>
            <a:pPr marL="115888" indent="-115888">
              <a:spcBef>
                <a:spcPts val="450"/>
              </a:spcBef>
              <a:buSzPct val="45000"/>
              <a:buFont typeface="Wingdings" charset="0"/>
              <a:buChar char=""/>
            </a:pPr>
            <a:r>
              <a:rPr lang="en-US" dirty="0">
                <a:latin typeface="Calibri" charset="0"/>
                <a:ea typeface="MS PGothic" charset="0"/>
                <a:cs typeface="MS PGothic" charset="0"/>
              </a:rPr>
              <a:t>The Great Migration between World War I and the 1950s created changes, new opportunities, and new problems.</a:t>
            </a:r>
          </a:p>
          <a:p>
            <a:pPr marL="115888" indent="-115888">
              <a:spcBef>
                <a:spcPts val="450"/>
              </a:spcBef>
              <a:buSzPct val="45000"/>
              <a:buFont typeface="Wingdings" charset="0"/>
              <a:buChar char=""/>
            </a:pPr>
            <a:r>
              <a:rPr lang="en-US" dirty="0">
                <a:latin typeface="Calibri" charset="0"/>
                <a:ea typeface="MS PGothic" charset="0"/>
                <a:cs typeface="MS PGothic" charset="0"/>
              </a:rPr>
              <a:t> Migration from southern rural areas to northern urban cities</a:t>
            </a:r>
          </a:p>
          <a:p>
            <a:pPr marL="115888" indent="-115888">
              <a:spcBef>
                <a:spcPts val="450"/>
              </a:spcBef>
              <a:buSzPct val="45000"/>
              <a:buFont typeface="Wingdings" charset="0"/>
              <a:buChar char=""/>
            </a:pPr>
            <a:r>
              <a:rPr lang="en-US" dirty="0">
                <a:latin typeface="Calibri" charset="0"/>
                <a:ea typeface="MS PGothic" charset="0"/>
                <a:cs typeface="MS PGothic" charset="0"/>
              </a:rPr>
              <a:t>Creation of residential segregation through formal and informal practices (e.g., redlining and preferential home mortgages for White families)</a:t>
            </a:r>
          </a:p>
          <a:p>
            <a:pPr marL="115888" indent="-115888">
              <a:spcBef>
                <a:spcPts val="450"/>
              </a:spcBef>
              <a:buSzPct val="45000"/>
              <a:buFont typeface="Wingdings" charset="0"/>
              <a:buChar char=""/>
            </a:pPr>
            <a:r>
              <a:rPr lang="en-US" dirty="0">
                <a:latin typeface="Calibri" charset="0"/>
                <a:ea typeface="MS PGothic" charset="0"/>
                <a:cs typeface="MS PGothic" charset="0"/>
              </a:rPr>
              <a:t>Deindustrialization contributed to unemployment, urban decline, and higher residential segregation (e.g., White flight)</a:t>
            </a:r>
          </a:p>
          <a:p>
            <a:pPr marL="115888" indent="-115888">
              <a:spcBef>
                <a:spcPts val="450"/>
              </a:spcBef>
              <a:buSzPct val="45000"/>
              <a:buFont typeface="Wingdings" charset="0"/>
              <a:buChar char=""/>
            </a:pPr>
            <a:r>
              <a:rPr lang="en-US" dirty="0">
                <a:latin typeface="Calibri" charset="0"/>
                <a:ea typeface="MS PGothic" charset="0"/>
                <a:cs typeface="MS PGothic" charset="0"/>
              </a:rPr>
              <a:t>High-profile images of Black middle class (e.g., </a:t>
            </a:r>
            <a:r>
              <a:rPr lang="en-US" i="1" dirty="0">
                <a:latin typeface="Calibri" charset="0"/>
                <a:ea typeface="MS PGothic" charset="0"/>
                <a:cs typeface="MS PGothic" charset="0"/>
              </a:rPr>
              <a:t>Cosby Show</a:t>
            </a:r>
            <a:r>
              <a:rPr lang="en-US" dirty="0">
                <a:latin typeface="Calibri" charset="0"/>
                <a:ea typeface="MS PGothic" charset="0"/>
                <a:cs typeface="MS PGothic" charset="0"/>
              </a:rPr>
              <a:t>) inconsistent with reality</a:t>
            </a:r>
          </a:p>
          <a:p>
            <a:pPr marL="115888" indent="-115888"/>
            <a:endParaRPr lang="en-US" dirty="0">
              <a:latin typeface="Calibri" charset="0"/>
              <a:ea typeface="MS PGothic" charset="0"/>
              <a:cs typeface="MS PGothic" charset="0"/>
            </a:endParaRPr>
          </a:p>
          <a:p>
            <a:pPr marL="115888" indent="-115888"/>
            <a:endParaRPr lang="en-US" dirty="0">
              <a:latin typeface="Calibri" charset="0"/>
              <a:ea typeface="MS PGothic" charset="0"/>
              <a:cs typeface="MS PGothic" charset="0"/>
            </a:endParaRPr>
          </a:p>
          <a:p>
            <a:pPr marL="169863" indent="-169863">
              <a:spcBef>
                <a:spcPts val="450"/>
              </a:spcBef>
              <a:buSzPct val="45000"/>
              <a:buFont typeface="Wingdings" charset="0"/>
              <a:buChar char=""/>
            </a:pPr>
            <a:r>
              <a:rPr lang="en-US" dirty="0">
                <a:latin typeface="Calibri" charset="0"/>
                <a:ea typeface="MS PGothic" charset="0"/>
                <a:cs typeface="MS PGothic" charset="0"/>
              </a:rPr>
              <a:t>Marriage rates of African Americans differ from those of the rest of the U.S. population.</a:t>
            </a:r>
          </a:p>
          <a:p>
            <a:pPr marL="169863" indent="-169863">
              <a:spcBef>
                <a:spcPts val="450"/>
              </a:spcBef>
              <a:buSzPct val="45000"/>
              <a:buFont typeface="Wingdings" charset="0"/>
              <a:buChar char=""/>
            </a:pPr>
            <a:r>
              <a:rPr lang="en-US" dirty="0">
                <a:latin typeface="Calibri" charset="0"/>
                <a:ea typeface="MS PGothic" charset="0"/>
                <a:cs typeface="MS PGothic" charset="0"/>
              </a:rPr>
              <a:t>Significantly lower rates of marriage for African Americans</a:t>
            </a:r>
          </a:p>
          <a:p>
            <a:pPr marL="169863" indent="-169863">
              <a:spcBef>
                <a:spcPts val="450"/>
              </a:spcBef>
              <a:buSzPct val="45000"/>
              <a:buFont typeface="Wingdings" charset="0"/>
              <a:buChar char=""/>
            </a:pPr>
            <a:r>
              <a:rPr lang="en-US" dirty="0">
                <a:latin typeface="Calibri" charset="0"/>
                <a:ea typeface="MS PGothic" charset="0"/>
                <a:cs typeface="MS PGothic" charset="0"/>
              </a:rPr>
              <a:t>Demographic and economic pressures cause reduced availability of Black men for Black women to marry.</a:t>
            </a:r>
          </a:p>
          <a:p>
            <a:pPr marL="169863" indent="-169863">
              <a:spcBef>
                <a:spcPts val="450"/>
              </a:spcBef>
              <a:buSzPct val="45000"/>
              <a:buFont typeface="Wingdings" charset="0"/>
              <a:buChar char=""/>
            </a:pPr>
            <a:r>
              <a:rPr lang="en-US" dirty="0">
                <a:latin typeface="Calibri" charset="0"/>
                <a:ea typeface="MS PGothic" charset="0"/>
                <a:cs typeface="MS PGothic" charset="0"/>
              </a:rPr>
              <a:t>Higher rates of incarceration, mortality, and unemployment for Black men than for other groups</a:t>
            </a:r>
          </a:p>
          <a:p>
            <a:pPr marL="115888" indent="-115888"/>
            <a:endParaRPr lang="en-US" dirty="0">
              <a:latin typeface="Calibri" charset="0"/>
              <a:ea typeface="MS PGothic" charset="0"/>
              <a:cs typeface="MS PGothic" charset="0"/>
            </a:endParaRPr>
          </a:p>
        </p:txBody>
      </p:sp>
      <p:sp>
        <p:nvSpPr>
          <p:cNvPr id="2970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A6E01F6B-AC5E-A842-8470-35CEB02DA3FC}" type="slidenum">
              <a:rPr lang="en-US">
                <a:latin typeface="Arial" charset="0"/>
              </a:rPr>
              <a:pPr/>
              <a:t>11</a:t>
            </a:fld>
            <a:endParaRPr lang="en-US">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7891"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dirty="0">
                <a:latin typeface="Calibri" charset="0"/>
                <a:ea typeface="MS PGothic" charset="0"/>
                <a:cs typeface="MS PGothic" charset="0"/>
              </a:rPr>
              <a:t>Different groups, very different experiences</a:t>
            </a:r>
          </a:p>
          <a:p>
            <a:pPr marL="115888" indent="-115888">
              <a:spcBef>
                <a:spcPts val="450"/>
              </a:spcBef>
              <a:buSzPct val="45000"/>
              <a:buFont typeface="Wingdings" charset="0"/>
              <a:buChar char=""/>
            </a:pPr>
            <a:r>
              <a:rPr lang="en-US" dirty="0">
                <a:latin typeface="Calibri" charset="0"/>
                <a:ea typeface="MS PGothic" charset="0"/>
                <a:cs typeface="MS PGothic" charset="0"/>
              </a:rPr>
              <a:t>Diverse origins and history</a:t>
            </a:r>
          </a:p>
          <a:p>
            <a:pPr marL="115888" indent="-115888">
              <a:spcBef>
                <a:spcPts val="450"/>
              </a:spcBef>
              <a:buSzPct val="45000"/>
              <a:buFont typeface="Wingdings" charset="0"/>
              <a:buChar char=""/>
            </a:pPr>
            <a:r>
              <a:rPr lang="en-US" dirty="0">
                <a:latin typeface="Calibri" charset="0"/>
                <a:ea typeface="MS PGothic" charset="0"/>
                <a:cs typeface="MS PGothic" charset="0"/>
              </a:rPr>
              <a:t>Part of Mexico annexed by United States after Mexican-American War in 1848</a:t>
            </a:r>
          </a:p>
          <a:p>
            <a:pPr marL="115888" indent="-115888">
              <a:spcBef>
                <a:spcPts val="450"/>
              </a:spcBef>
              <a:buSzPct val="45000"/>
              <a:buFont typeface="Wingdings" charset="0"/>
              <a:buChar char=""/>
            </a:pPr>
            <a:r>
              <a:rPr lang="en-US" dirty="0">
                <a:latin typeface="Calibri" charset="0"/>
                <a:ea typeface="MS PGothic" charset="0"/>
                <a:cs typeface="MS PGothic" charset="0"/>
              </a:rPr>
              <a:t>Also new Mexican immigrants</a:t>
            </a:r>
          </a:p>
          <a:p>
            <a:pPr marL="115888" indent="-115888">
              <a:spcBef>
                <a:spcPts val="450"/>
              </a:spcBef>
              <a:buSzPct val="45000"/>
              <a:buFont typeface="Wingdings" charset="0"/>
              <a:buChar char=""/>
            </a:pPr>
            <a:r>
              <a:rPr lang="en-US" dirty="0">
                <a:latin typeface="Calibri" charset="0"/>
                <a:ea typeface="MS PGothic" charset="0"/>
                <a:cs typeface="MS PGothic" charset="0"/>
              </a:rPr>
              <a:t>Commonwealth of Puerto Rico, 1898</a:t>
            </a:r>
          </a:p>
          <a:p>
            <a:pPr marL="115888" indent="-115888">
              <a:spcBef>
                <a:spcPts val="450"/>
              </a:spcBef>
              <a:buSzPct val="45000"/>
              <a:buFont typeface="Wingdings" charset="0"/>
              <a:buChar char=""/>
            </a:pPr>
            <a:r>
              <a:rPr lang="en-US" dirty="0">
                <a:latin typeface="Calibri" charset="0"/>
                <a:ea typeface="MS PGothic" charset="0"/>
                <a:cs typeface="MS PGothic" charset="0"/>
              </a:rPr>
              <a:t>Cuban revolution of 1959</a:t>
            </a:r>
          </a:p>
          <a:p>
            <a:pPr marL="115888" indent="-115888">
              <a:spcBef>
                <a:spcPts val="450"/>
              </a:spcBef>
              <a:buSzPct val="45000"/>
              <a:buFont typeface="Wingdings" charset="0"/>
              <a:buChar char=""/>
            </a:pPr>
            <a:r>
              <a:rPr lang="en-US" dirty="0">
                <a:latin typeface="Calibri" charset="0"/>
                <a:ea typeface="MS PGothic" charset="0"/>
                <a:cs typeface="MS PGothic" charset="0"/>
              </a:rPr>
              <a:t>New waves of immigrants from Central and South America</a:t>
            </a:r>
          </a:p>
          <a:p>
            <a:pPr marL="115888" indent="-115888"/>
            <a:endParaRPr lang="en-US" dirty="0">
              <a:latin typeface="Calibri" charset="0"/>
              <a:ea typeface="MS PGothic" charset="0"/>
              <a:cs typeface="MS PGothic" charset="0"/>
            </a:endParaRPr>
          </a:p>
        </p:txBody>
      </p:sp>
      <p:sp>
        <p:nvSpPr>
          <p:cNvPr id="3789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0749CC9C-8CEB-CC4E-88D1-B0068B8FC81D}" type="slidenum">
              <a:rPr lang="en-US">
                <a:latin typeface="Arial" charset="0"/>
              </a:rPr>
              <a:pPr/>
              <a:t>12</a:t>
            </a:fld>
            <a:endParaRPr lang="en-US">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9939"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dirty="0">
                <a:latin typeface="Calibri" charset="0"/>
                <a:ea typeface="MS PGothic" charset="0"/>
                <a:cs typeface="MS PGothic" charset="0"/>
              </a:rPr>
              <a:t>Familism: Cultural trait associated with Latino culture</a:t>
            </a:r>
          </a:p>
          <a:p>
            <a:pPr marL="115888" indent="-115888">
              <a:spcBef>
                <a:spcPts val="450"/>
              </a:spcBef>
              <a:buSzPct val="45000"/>
              <a:buFont typeface="Wingdings" charset="0"/>
              <a:buChar char=""/>
            </a:pPr>
            <a:r>
              <a:rPr lang="en-US" dirty="0">
                <a:latin typeface="Calibri" charset="0"/>
                <a:ea typeface="MS PGothic" charset="0"/>
                <a:cs typeface="MS PGothic" charset="0"/>
              </a:rPr>
              <a:t>Emphasizes family role in daily life</a:t>
            </a:r>
          </a:p>
          <a:p>
            <a:pPr marL="115888" indent="-115888">
              <a:spcBef>
                <a:spcPts val="450"/>
              </a:spcBef>
              <a:buSzPct val="45000"/>
              <a:buFont typeface="Wingdings" charset="0"/>
              <a:buChar char=""/>
            </a:pPr>
            <a:r>
              <a:rPr lang="en-US" dirty="0">
                <a:latin typeface="Calibri" charset="0"/>
                <a:ea typeface="MS PGothic" charset="0"/>
                <a:cs typeface="MS PGothic" charset="0"/>
              </a:rPr>
              <a:t>Strong intergenerational ties</a:t>
            </a:r>
          </a:p>
          <a:p>
            <a:pPr marL="115888" indent="-115888">
              <a:spcBef>
                <a:spcPts val="450"/>
              </a:spcBef>
              <a:buSzPct val="45000"/>
              <a:buFont typeface="Wingdings" charset="0"/>
              <a:buChar char=""/>
            </a:pPr>
            <a:r>
              <a:rPr lang="en-US" dirty="0">
                <a:latin typeface="Calibri" charset="0"/>
                <a:ea typeface="MS PGothic" charset="0"/>
                <a:cs typeface="MS PGothic" charset="0"/>
              </a:rPr>
              <a:t>Younger average age of families</a:t>
            </a:r>
          </a:p>
          <a:p>
            <a:pPr marL="115888" indent="-115888">
              <a:spcBef>
                <a:spcPts val="450"/>
              </a:spcBef>
              <a:buSzPct val="45000"/>
              <a:buFont typeface="Wingdings" charset="0"/>
              <a:buChar char=""/>
            </a:pPr>
            <a:r>
              <a:rPr lang="en-US" dirty="0">
                <a:latin typeface="Calibri" charset="0"/>
                <a:ea typeface="MS PGothic" charset="0"/>
                <a:cs typeface="MS PGothic" charset="0"/>
              </a:rPr>
              <a:t>More children per family</a:t>
            </a:r>
          </a:p>
          <a:p>
            <a:pPr marL="115888" indent="-115888">
              <a:spcBef>
                <a:spcPts val="450"/>
              </a:spcBef>
              <a:buSzPct val="45000"/>
              <a:buFont typeface="Wingdings" charset="0"/>
              <a:buChar char=""/>
            </a:pPr>
            <a:r>
              <a:rPr lang="en-US" dirty="0">
                <a:latin typeface="Calibri" charset="0"/>
                <a:ea typeface="MS PGothic" charset="0"/>
                <a:cs typeface="MS PGothic" charset="0"/>
              </a:rPr>
              <a:t>Extended households</a:t>
            </a:r>
          </a:p>
          <a:p>
            <a:pPr marL="115888" indent="-115888">
              <a:spcBef>
                <a:spcPts val="450"/>
              </a:spcBef>
              <a:buSzPct val="45000"/>
              <a:buFont typeface="Wingdings" charset="0"/>
              <a:buChar char=""/>
            </a:pPr>
            <a:r>
              <a:rPr lang="en-US" dirty="0">
                <a:latin typeface="Calibri" charset="0"/>
                <a:ea typeface="MS PGothic" charset="0"/>
                <a:cs typeface="MS PGothic" charset="0"/>
              </a:rPr>
              <a:t>Helps maintain traditional culture</a:t>
            </a:r>
          </a:p>
          <a:p>
            <a:pPr marL="115888" indent="-115888">
              <a:spcBef>
                <a:spcPts val="450"/>
              </a:spcBef>
              <a:buSzPct val="45000"/>
              <a:buFont typeface="Wingdings" charset="0"/>
              <a:buChar char=""/>
            </a:pPr>
            <a:r>
              <a:rPr lang="en-US" dirty="0">
                <a:latin typeface="Calibri" charset="0"/>
                <a:ea typeface="MS PGothic" charset="0"/>
                <a:cs typeface="MS PGothic" charset="0"/>
              </a:rPr>
              <a:t>Sometimes exaggerated by observers and pop culture</a:t>
            </a:r>
          </a:p>
          <a:p>
            <a:pPr marL="115888" indent="-115888">
              <a:spcBef>
                <a:spcPts val="450"/>
              </a:spcBef>
              <a:buSzPct val="45000"/>
              <a:buFont typeface="Wingdings" charset="0"/>
              <a:buChar char=""/>
            </a:pPr>
            <a:r>
              <a:rPr lang="en-US" dirty="0">
                <a:latin typeface="Calibri" charset="0"/>
                <a:ea typeface="MS PGothic" charset="0"/>
                <a:cs typeface="MS PGothic" charset="0"/>
              </a:rPr>
              <a:t>Can slow integration into American mainstream, but also a mechanism of support</a:t>
            </a:r>
          </a:p>
          <a:p>
            <a:pPr marL="115888" indent="-115888"/>
            <a:endParaRPr lang="en-US" dirty="0">
              <a:latin typeface="Calibri" charset="0"/>
              <a:ea typeface="MS PGothic" charset="0"/>
              <a:cs typeface="MS PGothic" charset="0"/>
            </a:endParaRPr>
          </a:p>
        </p:txBody>
      </p:sp>
      <p:sp>
        <p:nvSpPr>
          <p:cNvPr id="3994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D9534B90-AC3A-4C49-9889-139039FC9DD9}" type="slidenum">
              <a:rPr lang="en-US">
                <a:latin typeface="Arial" charset="0"/>
              </a:rPr>
              <a:pPr/>
              <a:t>13</a:t>
            </a:fld>
            <a:endParaRPr lang="en-US">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198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dirty="0">
                <a:latin typeface="Calibri" charset="0"/>
                <a:ea typeface="MS PGothic" charset="0"/>
                <a:cs typeface="MS PGothic" charset="0"/>
              </a:rPr>
              <a:t>Chinese workmen in the nineteenth century were the first large Asian group</a:t>
            </a:r>
          </a:p>
          <a:p>
            <a:pPr marL="115888" indent="-115888">
              <a:spcBef>
                <a:spcPts val="450"/>
              </a:spcBef>
              <a:buSzPct val="45000"/>
              <a:buFont typeface="Wingdings" charset="0"/>
              <a:buChar char=""/>
            </a:pPr>
            <a:r>
              <a:rPr lang="en-US" dirty="0">
                <a:latin typeface="Calibri" charset="0"/>
                <a:ea typeface="MS PGothic" charset="0"/>
                <a:cs typeface="MS PGothic" charset="0"/>
              </a:rPr>
              <a:t>Did not have many legal rights; many did not stay</a:t>
            </a:r>
          </a:p>
          <a:p>
            <a:pPr marL="115888" indent="-115888">
              <a:spcBef>
                <a:spcPts val="450"/>
              </a:spcBef>
              <a:buSzPct val="45000"/>
              <a:buFont typeface="Wingdings" charset="0"/>
              <a:buChar char=""/>
            </a:pPr>
            <a:r>
              <a:rPr lang="en-US" dirty="0">
                <a:latin typeface="Calibri" charset="0"/>
                <a:ea typeface="MS PGothic" charset="0"/>
                <a:cs typeface="MS PGothic" charset="0"/>
              </a:rPr>
              <a:t>Twentieth-century waves of migration from China, the Philippines, and India</a:t>
            </a:r>
          </a:p>
          <a:p>
            <a:pPr marL="115888" indent="-115888">
              <a:spcBef>
                <a:spcPts val="450"/>
              </a:spcBef>
              <a:buSzPct val="45000"/>
              <a:buFont typeface="Wingdings" charset="0"/>
              <a:buChar char=""/>
            </a:pPr>
            <a:r>
              <a:rPr lang="en-US" dirty="0">
                <a:latin typeface="Calibri" charset="0"/>
                <a:ea typeface="MS PGothic" charset="0"/>
                <a:cs typeface="MS PGothic" charset="0"/>
              </a:rPr>
              <a:t>Twentieth- and twenty-first–century waves of immigration from Southeast Asia (e.g., Cambodia, Korea, Vietnam, Hmong)</a:t>
            </a:r>
          </a:p>
          <a:p>
            <a:pPr marL="115888" indent="-115888">
              <a:spcBef>
                <a:spcPts val="450"/>
              </a:spcBef>
              <a:buSzPct val="45000"/>
              <a:buFont typeface="Wingdings" charset="0"/>
              <a:buChar char=""/>
            </a:pPr>
            <a:r>
              <a:rPr lang="en-US" dirty="0">
                <a:latin typeface="Calibri" charset="0"/>
                <a:ea typeface="MS PGothic" charset="0"/>
                <a:cs typeface="MS PGothic" charset="0"/>
              </a:rPr>
              <a:t>Different national-origin groups with diverse populations</a:t>
            </a:r>
          </a:p>
          <a:p>
            <a:pPr marL="115888" indent="-115888">
              <a:spcBef>
                <a:spcPts val="450"/>
              </a:spcBef>
              <a:buSzPct val="45000"/>
              <a:buFont typeface="Wingdings" charset="0"/>
              <a:buChar char=""/>
            </a:pPr>
            <a:r>
              <a:rPr lang="en-US" dirty="0">
                <a:latin typeface="Calibri" charset="0"/>
                <a:ea typeface="MS PGothic" charset="0"/>
                <a:cs typeface="MS PGothic" charset="0"/>
              </a:rPr>
              <a:t>Common, but not universal, characteristics</a:t>
            </a:r>
          </a:p>
          <a:p>
            <a:pPr marL="115888" indent="-115888">
              <a:spcBef>
                <a:spcPts val="450"/>
              </a:spcBef>
              <a:buSzPct val="45000"/>
              <a:buFont typeface="Wingdings" charset="0"/>
              <a:buChar char=""/>
            </a:pPr>
            <a:r>
              <a:rPr lang="en-US" dirty="0">
                <a:latin typeface="Calibri" charset="0"/>
                <a:ea typeface="MS PGothic" charset="0"/>
                <a:cs typeface="MS PGothic" charset="0"/>
              </a:rPr>
              <a:t>Emphasis on educational excellence and higher levels of education (problematic stereotypes of “model minority myths” and “tiger moms”)</a:t>
            </a:r>
          </a:p>
          <a:p>
            <a:pPr marL="115888" indent="-115888">
              <a:spcBef>
                <a:spcPts val="450"/>
              </a:spcBef>
              <a:buSzPct val="45000"/>
              <a:buFont typeface="Wingdings" charset="0"/>
              <a:buChar char=""/>
            </a:pPr>
            <a:r>
              <a:rPr lang="en-US" dirty="0">
                <a:latin typeface="Calibri" charset="0"/>
                <a:ea typeface="MS PGothic" charset="0"/>
                <a:cs typeface="MS PGothic" charset="0"/>
              </a:rPr>
              <a:t>Respect and care for elders</a:t>
            </a:r>
          </a:p>
          <a:p>
            <a:pPr marL="115888" indent="-115888">
              <a:spcBef>
                <a:spcPts val="450"/>
              </a:spcBef>
              <a:buSzPct val="45000"/>
              <a:buFont typeface="Wingdings" charset="0"/>
              <a:buChar char=""/>
            </a:pPr>
            <a:r>
              <a:rPr lang="en-US" dirty="0">
                <a:latin typeface="Calibri" charset="0"/>
                <a:ea typeface="MS PGothic" charset="0"/>
                <a:cs typeface="MS PGothic" charset="0"/>
              </a:rPr>
              <a:t>Relatively likely to live in multigenerational households</a:t>
            </a:r>
          </a:p>
          <a:p>
            <a:pPr marL="115888" indent="-115888">
              <a:spcBef>
                <a:spcPts val="450"/>
              </a:spcBef>
              <a:buSzPct val="45000"/>
              <a:buFont typeface="Wingdings" charset="0"/>
              <a:buChar char=""/>
            </a:pPr>
            <a:r>
              <a:rPr lang="en-US" dirty="0">
                <a:latin typeface="Calibri" charset="0"/>
                <a:ea typeface="MS PGothic" charset="0"/>
                <a:cs typeface="MS PGothic" charset="0"/>
              </a:rPr>
              <a:t>More authoritarian parenting style</a:t>
            </a:r>
          </a:p>
          <a:p>
            <a:pPr marL="115888" indent="-115888">
              <a:spcBef>
                <a:spcPts val="450"/>
              </a:spcBef>
              <a:buSzPct val="45000"/>
              <a:buFont typeface="Wingdings" charset="0"/>
              <a:buChar char=""/>
            </a:pPr>
            <a:r>
              <a:rPr lang="en-US" dirty="0">
                <a:latin typeface="Calibri" charset="0"/>
                <a:ea typeface="MS PGothic" charset="0"/>
                <a:cs typeface="MS PGothic" charset="0"/>
              </a:rPr>
              <a:t>Less value on children’s independence</a:t>
            </a:r>
          </a:p>
          <a:p>
            <a:pPr marL="115888" indent="-115888">
              <a:spcBef>
                <a:spcPts val="450"/>
              </a:spcBef>
              <a:buSzPct val="45000"/>
              <a:buFont typeface="Wingdings" charset="0"/>
              <a:buChar char=""/>
            </a:pPr>
            <a:r>
              <a:rPr lang="en-US" dirty="0">
                <a:latin typeface="Calibri" charset="0"/>
                <a:ea typeface="MS PGothic" charset="0"/>
                <a:cs typeface="MS PGothic" charset="0"/>
              </a:rPr>
              <a:t>Lower levels of unmarried childbearing</a:t>
            </a:r>
          </a:p>
          <a:p>
            <a:pPr marL="115888" indent="-115888">
              <a:spcBef>
                <a:spcPts val="450"/>
              </a:spcBef>
              <a:buSzPct val="45000"/>
              <a:buFont typeface="Wingdings" charset="0"/>
              <a:buChar char=""/>
            </a:pPr>
            <a:r>
              <a:rPr lang="en-US" dirty="0">
                <a:latin typeface="Calibri" charset="0"/>
                <a:ea typeface="MS PGothic" charset="0"/>
                <a:cs typeface="MS PGothic" charset="0"/>
              </a:rPr>
              <a:t>Lower poverty rates than overall U.S. population (except for smaller groups from Southeast Asia)</a:t>
            </a:r>
          </a:p>
          <a:p>
            <a:pPr marL="115888" indent="-115888">
              <a:spcBef>
                <a:spcPts val="450"/>
              </a:spcBef>
              <a:buSzPct val="45000"/>
              <a:buFont typeface="Wingdings" charset="0"/>
              <a:buChar char=""/>
            </a:pPr>
            <a:r>
              <a:rPr lang="en-US" dirty="0">
                <a:latin typeface="Calibri" charset="0"/>
                <a:ea typeface="MS PGothic" charset="0"/>
                <a:cs typeface="MS PGothic" charset="0"/>
              </a:rPr>
              <a:t>Hostility and cultural division</a:t>
            </a:r>
          </a:p>
          <a:p>
            <a:pPr marL="115888" indent="-115888">
              <a:spcBef>
                <a:spcPts val="450"/>
              </a:spcBef>
              <a:buSzPct val="45000"/>
              <a:buFont typeface="Wingdings" charset="0"/>
              <a:buChar char=""/>
            </a:pPr>
            <a:r>
              <a:rPr lang="en-US" dirty="0">
                <a:latin typeface="Calibri" charset="0"/>
                <a:ea typeface="MS PGothic" charset="0"/>
                <a:cs typeface="MS PGothic" charset="0"/>
              </a:rPr>
              <a:t>Southeast Asian political and economic refugees</a:t>
            </a:r>
          </a:p>
          <a:p>
            <a:pPr marL="115888" indent="-115888">
              <a:spcBef>
                <a:spcPts val="450"/>
              </a:spcBef>
              <a:buSzPct val="45000"/>
              <a:buFont typeface="Wingdings" charset="0"/>
              <a:buChar char=""/>
            </a:pPr>
            <a:r>
              <a:rPr lang="en-US" dirty="0">
                <a:latin typeface="Calibri" charset="0"/>
                <a:ea typeface="MS PGothic" charset="0"/>
                <a:cs typeface="MS PGothic" charset="0"/>
              </a:rPr>
              <a:t>Chinese Exclusion Act of 1882</a:t>
            </a:r>
          </a:p>
          <a:p>
            <a:pPr marL="115888" indent="-115888">
              <a:spcBef>
                <a:spcPts val="450"/>
              </a:spcBef>
              <a:buSzPct val="45000"/>
              <a:buFont typeface="Wingdings" charset="0"/>
              <a:buChar char=""/>
            </a:pPr>
            <a:r>
              <a:rPr lang="en-US" dirty="0">
                <a:latin typeface="Calibri" charset="0"/>
                <a:ea typeface="MS PGothic" charset="0"/>
                <a:cs typeface="MS PGothic" charset="0"/>
              </a:rPr>
              <a:t>Japanese American internment during World War II</a:t>
            </a:r>
          </a:p>
          <a:p>
            <a:pPr marL="115888" indent="-115888">
              <a:spcBef>
                <a:spcPts val="450"/>
              </a:spcBef>
              <a:buSzPct val="45000"/>
              <a:buFont typeface="Wingdings" charset="0"/>
              <a:buChar char=""/>
            </a:pPr>
            <a:r>
              <a:rPr lang="en-US" dirty="0">
                <a:latin typeface="Calibri" charset="0"/>
                <a:ea typeface="MS PGothic" charset="0"/>
                <a:cs typeface="MS PGothic" charset="0"/>
              </a:rPr>
              <a:t>“Model minority” myths and expectations</a:t>
            </a:r>
          </a:p>
          <a:p>
            <a:pPr marL="115888" indent="-115888"/>
            <a:endParaRPr lang="en-US" dirty="0">
              <a:latin typeface="Calibri" charset="0"/>
              <a:ea typeface="MS PGothic" charset="0"/>
              <a:cs typeface="MS PGothic" charset="0"/>
            </a:endParaRPr>
          </a:p>
        </p:txBody>
      </p:sp>
      <p:sp>
        <p:nvSpPr>
          <p:cNvPr id="4198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A44E9874-FB40-6B41-8A35-016BE51591C4}" type="slidenum">
              <a:rPr lang="en-US">
                <a:latin typeface="Arial" charset="0"/>
              </a:rPr>
              <a:pPr/>
              <a:t>14</a:t>
            </a:fld>
            <a:endParaRPr lang="en-US">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6083"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a:latin typeface="Calibri" charset="0"/>
                <a:ea typeface="MS PGothic" charset="0"/>
                <a:cs typeface="MS PGothic" charset="0"/>
              </a:rPr>
              <a:t>15 percent of U.S. residents born outside the United States</a:t>
            </a:r>
          </a:p>
          <a:p>
            <a:pPr marL="115888" indent="-115888">
              <a:spcBef>
                <a:spcPts val="450"/>
              </a:spcBef>
              <a:buSzPct val="45000"/>
              <a:buFont typeface="Wingdings" charset="0"/>
              <a:buChar char=""/>
            </a:pPr>
            <a:r>
              <a:rPr lang="en-US">
                <a:latin typeface="Calibri" charset="0"/>
                <a:ea typeface="MS PGothic" charset="0"/>
                <a:cs typeface="MS PGothic" charset="0"/>
              </a:rPr>
              <a:t>Currently the highest number of immigrants in U.S. history</a:t>
            </a:r>
          </a:p>
          <a:p>
            <a:pPr marL="115888" indent="-115888">
              <a:spcBef>
                <a:spcPts val="450"/>
              </a:spcBef>
              <a:buSzPct val="45000"/>
              <a:buFont typeface="Wingdings" charset="0"/>
              <a:buChar char=""/>
            </a:pPr>
            <a:r>
              <a:rPr lang="en-US">
                <a:latin typeface="Calibri" charset="0"/>
                <a:ea typeface="MS PGothic" charset="0"/>
                <a:cs typeface="MS PGothic" charset="0"/>
              </a:rPr>
              <a:t>Acceleration of immigration over the last three decades</a:t>
            </a:r>
          </a:p>
          <a:p>
            <a:pPr marL="115888" indent="-115888">
              <a:spcBef>
                <a:spcPts val="450"/>
              </a:spcBef>
              <a:buSzPct val="45000"/>
              <a:buFont typeface="Wingdings" charset="0"/>
              <a:buChar char=""/>
            </a:pPr>
            <a:r>
              <a:rPr lang="en-US">
                <a:latin typeface="Calibri" charset="0"/>
                <a:ea typeface="MS PGothic" charset="0"/>
                <a:cs typeface="MS PGothic" charset="0"/>
              </a:rPr>
              <a:t>Influenced by changes in federal laws</a:t>
            </a:r>
          </a:p>
          <a:p>
            <a:pPr marL="115888" indent="-115888">
              <a:spcBef>
                <a:spcPts val="450"/>
              </a:spcBef>
              <a:buSzPct val="45000"/>
              <a:buFont typeface="Wingdings" charset="0"/>
              <a:buChar char=""/>
            </a:pPr>
            <a:r>
              <a:rPr lang="en-US">
                <a:latin typeface="Calibri" charset="0"/>
                <a:ea typeface="MS PGothic" charset="0"/>
                <a:cs typeface="MS PGothic" charset="0"/>
              </a:rPr>
              <a:t>Creation of stronger, family-based immigration</a:t>
            </a:r>
          </a:p>
          <a:p>
            <a:pPr marL="115888" indent="-115888">
              <a:spcBef>
                <a:spcPts val="450"/>
              </a:spcBef>
              <a:buSzPct val="45000"/>
              <a:buFont typeface="Wingdings" charset="0"/>
              <a:buChar char=""/>
            </a:pPr>
            <a:r>
              <a:rPr lang="en-US">
                <a:latin typeface="Calibri" charset="0"/>
                <a:ea typeface="MS PGothic" charset="0"/>
                <a:cs typeface="MS PGothic" charset="0"/>
              </a:rPr>
              <a:t>Family reunification through immigration</a:t>
            </a:r>
          </a:p>
          <a:p>
            <a:pPr marL="115888" indent="-115888">
              <a:spcBef>
                <a:spcPts val="450"/>
              </a:spcBef>
              <a:buSzPct val="45000"/>
              <a:buFont typeface="Wingdings" charset="0"/>
              <a:buChar char=""/>
            </a:pPr>
            <a:r>
              <a:rPr lang="en-US">
                <a:latin typeface="Calibri" charset="0"/>
                <a:ea typeface="MS PGothic" charset="0"/>
                <a:cs typeface="MS PGothic" charset="0"/>
              </a:rPr>
              <a:t>Most legal migration has been family related.</a:t>
            </a:r>
          </a:p>
          <a:p>
            <a:pPr marL="115888" indent="-115888">
              <a:spcBef>
                <a:spcPts val="450"/>
              </a:spcBef>
              <a:buSzPct val="45000"/>
              <a:buFont typeface="Wingdings" charset="0"/>
              <a:buChar char=""/>
            </a:pPr>
            <a:r>
              <a:rPr lang="en-US">
                <a:latin typeface="Calibri" charset="0"/>
                <a:ea typeface="MS PGothic" charset="0"/>
                <a:cs typeface="MS PGothic" charset="0"/>
              </a:rPr>
              <a:t>This helps solidify immigrant communities but may increase social distance between immigrant groups and rest of society.</a:t>
            </a:r>
          </a:p>
          <a:p>
            <a:pPr marL="115888" indent="-115888"/>
            <a:endParaRPr lang="en-US">
              <a:latin typeface="Calibri" charset="0"/>
              <a:ea typeface="MS PGothic" charset="0"/>
              <a:cs typeface="MS PGothic" charset="0"/>
            </a:endParaRPr>
          </a:p>
        </p:txBody>
      </p:sp>
      <p:sp>
        <p:nvSpPr>
          <p:cNvPr id="4608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19DBE212-7818-6D4F-B236-E594AED20D53}" type="slidenum">
              <a:rPr lang="en-US">
                <a:latin typeface="Arial" charset="0"/>
              </a:rPr>
              <a:pPr/>
              <a:t>15</a:t>
            </a:fld>
            <a:endParaRPr lang="en-US">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48131"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endParaRPr lang="en-US" dirty="0">
              <a:latin typeface="Calibri" charset="0"/>
              <a:ea typeface="MS PGothic" charset="0"/>
              <a:cs typeface="MS PGothic" charset="0"/>
            </a:endParaRPr>
          </a:p>
        </p:txBody>
      </p:sp>
      <p:sp>
        <p:nvSpPr>
          <p:cNvPr id="4813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86B3E828-C476-EF49-AF1C-A62167CF6BE1}" type="slidenum">
              <a:rPr lang="en-US">
                <a:latin typeface="Arial" charset="0"/>
              </a:rPr>
              <a:pPr/>
              <a:t>16</a:t>
            </a:fld>
            <a:endParaRPr lang="en-US">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0179"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endParaRPr lang="en-US" dirty="0">
              <a:latin typeface="Calibri" charset="0"/>
              <a:ea typeface="MS PGothic" charset="0"/>
              <a:cs typeface="MS PGothic" charset="0"/>
            </a:endParaRPr>
          </a:p>
          <a:p>
            <a:pPr marL="115888" indent="-115888">
              <a:spcBef>
                <a:spcPts val="450"/>
              </a:spcBef>
              <a:buSzPct val="45000"/>
              <a:buFont typeface="Wingdings" charset="0"/>
              <a:buChar char=""/>
            </a:pPr>
            <a:r>
              <a:rPr lang="en-US" dirty="0">
                <a:latin typeface="Calibri" charset="0"/>
                <a:ea typeface="MS PGothic" charset="0"/>
                <a:cs typeface="MS PGothic" charset="0"/>
              </a:rPr>
              <a:t>Anti-Chinese sentiment in the United States.</a:t>
            </a:r>
          </a:p>
          <a:p>
            <a:pPr marL="115888" indent="-115888">
              <a:spcBef>
                <a:spcPts val="450"/>
              </a:spcBef>
              <a:buSzPct val="45000"/>
              <a:buFont typeface="Wingdings" charset="0"/>
              <a:buChar char=""/>
            </a:pPr>
            <a:r>
              <a:rPr lang="en-US" dirty="0">
                <a:latin typeface="Calibri" charset="0"/>
                <a:ea typeface="MS PGothic" charset="0"/>
                <a:cs typeface="MS PGothic" charset="0"/>
              </a:rPr>
              <a:t>1882 Exclusion Act influenced by White-dominated labor movement</a:t>
            </a:r>
          </a:p>
          <a:p>
            <a:pPr marL="115888" indent="-115888">
              <a:spcBef>
                <a:spcPts val="450"/>
              </a:spcBef>
              <a:buSzPct val="45000"/>
              <a:buFont typeface="Wingdings" charset="0"/>
              <a:buChar char=""/>
            </a:pPr>
            <a:r>
              <a:rPr lang="en-US" dirty="0">
                <a:latin typeface="Calibri" charset="0"/>
                <a:ea typeface="MS PGothic" charset="0"/>
                <a:cs typeface="MS PGothic" charset="0"/>
              </a:rPr>
              <a:t>Barred Chinese from becoming citizens and blocked most new Chinese immigration until 1943</a:t>
            </a:r>
          </a:p>
          <a:p>
            <a:pPr marL="115888" indent="-115888">
              <a:spcBef>
                <a:spcPts val="450"/>
              </a:spcBef>
              <a:buSzPct val="45000"/>
              <a:buFont typeface="Wingdings" charset="0"/>
              <a:buChar char=""/>
            </a:pPr>
            <a:r>
              <a:rPr lang="en-US" i="1" dirty="0">
                <a:latin typeface="Calibri" charset="0"/>
                <a:ea typeface="MS PGothic" charset="0"/>
                <a:cs typeface="MS PGothic" charset="0"/>
              </a:rPr>
              <a:t>United States v. Wong Kim Ark, </a:t>
            </a:r>
            <a:r>
              <a:rPr lang="en-US" dirty="0">
                <a:latin typeface="Calibri" charset="0"/>
                <a:ea typeface="MS PGothic" charset="0"/>
                <a:cs typeface="MS PGothic" charset="0"/>
              </a:rPr>
              <a:t>1898: an</a:t>
            </a:r>
            <a:r>
              <a:rPr lang="en-US" i="1" dirty="0">
                <a:latin typeface="Calibri" charset="0"/>
                <a:ea typeface="MS PGothic" charset="0"/>
                <a:cs typeface="MS PGothic" charset="0"/>
              </a:rPr>
              <a:t> </a:t>
            </a:r>
            <a:r>
              <a:rPr lang="en-US" dirty="0">
                <a:latin typeface="Calibri" charset="0"/>
                <a:ea typeface="MS PGothic" charset="0"/>
                <a:cs typeface="MS PGothic" charset="0"/>
              </a:rPr>
              <a:t>important Supreme Court case</a:t>
            </a:r>
          </a:p>
          <a:p>
            <a:pPr marL="115888" indent="-115888">
              <a:spcBef>
                <a:spcPts val="450"/>
              </a:spcBef>
              <a:buSzPct val="45000"/>
              <a:buFont typeface="Wingdings" charset="0"/>
              <a:buChar char=""/>
            </a:pPr>
            <a:r>
              <a:rPr lang="en-US" dirty="0">
                <a:latin typeface="Calibri" charset="0"/>
                <a:ea typeface="MS PGothic" charset="0"/>
                <a:cs typeface="MS PGothic" charset="0"/>
              </a:rPr>
              <a:t>Declared that citizenship by birth was guaranteed under the Constitution</a:t>
            </a:r>
          </a:p>
          <a:p>
            <a:pPr marL="115888" indent="-115888">
              <a:spcBef>
                <a:spcPts val="450"/>
              </a:spcBef>
              <a:buSzPct val="45000"/>
              <a:buFont typeface="Wingdings" charset="0"/>
              <a:buChar char=""/>
            </a:pPr>
            <a:r>
              <a:rPr lang="en-US" dirty="0">
                <a:latin typeface="Calibri" charset="0"/>
                <a:ea typeface="MS PGothic" charset="0"/>
                <a:cs typeface="MS PGothic" charset="0"/>
              </a:rPr>
              <a:t>Used in current immigration debate </a:t>
            </a:r>
          </a:p>
          <a:p>
            <a:pPr marL="115888" indent="-115888"/>
            <a:endParaRPr lang="en-US" dirty="0">
              <a:latin typeface="Calibri" charset="0"/>
              <a:ea typeface="MS PGothic" charset="0"/>
              <a:cs typeface="MS PGothic" charset="0"/>
            </a:endParaRPr>
          </a:p>
        </p:txBody>
      </p:sp>
      <p:sp>
        <p:nvSpPr>
          <p:cNvPr id="5018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BB062C9A-9E4D-4D41-94AC-B0822C91C035}" type="slidenum">
              <a:rPr lang="en-US">
                <a:latin typeface="Arial" charset="0"/>
              </a:rPr>
              <a:pPr/>
              <a:t>17</a:t>
            </a:fld>
            <a:endParaRPr lang="en-US">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2227"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endParaRPr lang="en-US" dirty="0">
              <a:latin typeface="Calibri" charset="0"/>
              <a:ea typeface="MS PGothic" charset="0"/>
              <a:cs typeface="MS PGothic" charset="0"/>
            </a:endParaRPr>
          </a:p>
        </p:txBody>
      </p:sp>
      <p:sp>
        <p:nvSpPr>
          <p:cNvPr id="5222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1B76624B-D9A3-644C-800A-58D53092A0FB}" type="slidenum">
              <a:rPr lang="en-US">
                <a:latin typeface="Arial" charset="0"/>
              </a:rPr>
              <a:pPr/>
              <a:t>18</a:t>
            </a:fld>
            <a:endParaRPr lang="en-US">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4275"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endParaRPr lang="en-US" dirty="0">
              <a:latin typeface="Calibri" charset="0"/>
              <a:ea typeface="MS PGothic" charset="0"/>
              <a:cs typeface="MS PGothic" charset="0"/>
            </a:endParaRPr>
          </a:p>
        </p:txBody>
      </p:sp>
      <p:sp>
        <p:nvSpPr>
          <p:cNvPr id="5427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2B9665FB-9E16-7544-9620-E878D07A0B0E}" type="slidenum">
              <a:rPr lang="en-US">
                <a:latin typeface="Arial" charset="0"/>
              </a:rPr>
              <a:pPr/>
              <a:t>19</a:t>
            </a:fld>
            <a:endParaRPr lang="en-US">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63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endParaRPr lang="en-US" dirty="0">
              <a:latin typeface="Calibri" charset="0"/>
              <a:ea typeface="MS PGothic" charset="0"/>
              <a:cs typeface="MS PGothic" charset="0"/>
            </a:endParaRPr>
          </a:p>
        </p:txBody>
      </p:sp>
      <p:sp>
        <p:nvSpPr>
          <p:cNvPr id="5632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62E1F915-2219-B340-AFED-8BABC2708BEF}" type="slidenum">
              <a:rPr lang="en-US">
                <a:latin typeface="Arial" charset="0"/>
              </a:rPr>
              <a:pPr/>
              <a:t>20</a:t>
            </a:fld>
            <a:endParaRPr lang="en-US">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8371"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endParaRPr lang="en-US" dirty="0">
              <a:latin typeface="Calibri" charset="0"/>
              <a:ea typeface="MS PGothic" charset="0"/>
              <a:cs typeface="MS PGothic" charset="0"/>
            </a:endParaRPr>
          </a:p>
        </p:txBody>
      </p:sp>
      <p:sp>
        <p:nvSpPr>
          <p:cNvPr id="5837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1F3E2985-87F2-A844-91C8-87C7562F0341}" type="slidenum">
              <a:rPr lang="en-US">
                <a:latin typeface="Arial" charset="0"/>
              </a:rPr>
              <a:pPr/>
              <a:t>21</a:t>
            </a:fld>
            <a:endParaRPr lang="en-US">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041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endParaRPr lang="en-US" dirty="0">
              <a:latin typeface="Calibri" charset="0"/>
              <a:ea typeface="MS PGothic" charset="0"/>
              <a:cs typeface="MS PGothic" charset="0"/>
            </a:endParaRPr>
          </a:p>
        </p:txBody>
      </p:sp>
      <p:sp>
        <p:nvSpPr>
          <p:cNvPr id="6042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0732774F-EB6D-3C45-828A-6547D08BAD97}" type="slidenum">
              <a:rPr lang="en-US">
                <a:latin typeface="Arial" charset="0"/>
              </a:rPr>
              <a:pPr/>
              <a:t>22</a:t>
            </a:fld>
            <a:endParaRPr lang="en-US">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246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dirty="0">
              <a:latin typeface="Calibri" charset="0"/>
              <a:ea typeface="MS PGothic" charset="0"/>
              <a:cs typeface="MS PGothic" charset="0"/>
            </a:endParaRPr>
          </a:p>
        </p:txBody>
      </p:sp>
      <p:sp>
        <p:nvSpPr>
          <p:cNvPr id="6246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3EF9C59A-CEC1-474E-9AD7-C949B6298E24}" type="slidenum">
              <a:rPr lang="en-US">
                <a:latin typeface="Arial" charset="0"/>
              </a:rPr>
              <a:pPr/>
              <a:t>23</a:t>
            </a:fld>
            <a:endParaRPr lang="en-US">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451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a:latin typeface="Calibri" charset="0"/>
                <a:ea typeface="MS PGothic" charset="0"/>
                <a:cs typeface="MS PGothic" charset="0"/>
              </a:rPr>
              <a:t>Researchers refer to immigrants according to the generation of the family’s migration (e.g., first generation = immigrants; second generation = immigrants’ children)</a:t>
            </a:r>
          </a:p>
          <a:p>
            <a:pPr marL="115888" indent="-115888">
              <a:spcBef>
                <a:spcPts val="450"/>
              </a:spcBef>
              <a:buSzPct val="45000"/>
              <a:buFont typeface="Wingdings" charset="0"/>
              <a:buChar char=""/>
            </a:pPr>
            <a:r>
              <a:rPr lang="en-US">
                <a:latin typeface="Calibri" charset="0"/>
                <a:ea typeface="MS PGothic" charset="0"/>
                <a:cs typeface="MS PGothic" charset="0"/>
              </a:rPr>
              <a:t>Generational change</a:t>
            </a:r>
          </a:p>
          <a:p>
            <a:pPr marL="115888" indent="-115888">
              <a:spcBef>
                <a:spcPts val="450"/>
              </a:spcBef>
              <a:buSzPct val="45000"/>
              <a:buFont typeface="Wingdings" charset="0"/>
              <a:buChar char=""/>
            </a:pPr>
            <a:r>
              <a:rPr lang="en-US">
                <a:latin typeface="Calibri" charset="0"/>
                <a:ea typeface="MS PGothic" charset="0"/>
                <a:cs typeface="MS PGothic" charset="0"/>
              </a:rPr>
              <a:t>Each successive generation has a different experience and self-identity.</a:t>
            </a:r>
          </a:p>
          <a:p>
            <a:pPr marL="115888" indent="-115888">
              <a:spcBef>
                <a:spcPts val="450"/>
              </a:spcBef>
              <a:buSzPct val="45000"/>
              <a:buFont typeface="Wingdings" charset="0"/>
              <a:buChar char=""/>
            </a:pPr>
            <a:r>
              <a:rPr lang="en-US">
                <a:latin typeface="Calibri" charset="0"/>
                <a:ea typeface="MS PGothic" charset="0"/>
                <a:cs typeface="MS PGothic" charset="0"/>
              </a:rPr>
              <a:t>Generational conflicts (including acceptance of intermarriage) can occur when one generation changes more quickly than the other.</a:t>
            </a:r>
          </a:p>
          <a:p>
            <a:pPr marL="115888" indent="-115888">
              <a:spcBef>
                <a:spcPts val="450"/>
              </a:spcBef>
              <a:buSzPct val="45000"/>
              <a:buFont typeface="Wingdings" charset="0"/>
              <a:buChar char=""/>
            </a:pPr>
            <a:r>
              <a:rPr lang="en-US">
                <a:latin typeface="Calibri" charset="0"/>
                <a:ea typeface="MS PGothic" charset="0"/>
                <a:cs typeface="MS PGothic" charset="0"/>
              </a:rPr>
              <a:t>However, recent research suggests that the age of immigration, not just the generation of immigration, influences the acculturation experience with the new culture.</a:t>
            </a:r>
          </a:p>
        </p:txBody>
      </p:sp>
      <p:sp>
        <p:nvSpPr>
          <p:cNvPr id="6451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728B5EAE-C7DF-DF42-96F0-C7ED61ABD0B9}" type="slidenum">
              <a:rPr lang="en-US">
                <a:latin typeface="Arial" charset="0"/>
              </a:rPr>
              <a:pPr/>
              <a:t>24</a:t>
            </a:fld>
            <a:endParaRPr lang="en-US">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6563"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a:latin typeface="Calibri" charset="0"/>
                <a:ea typeface="MS PGothic" charset="0"/>
                <a:cs typeface="MS PGothic" charset="0"/>
              </a:rPr>
              <a:t>.5 generation: older retirement age; connection to homeland but may feel isolated and dependent on children</a:t>
            </a:r>
          </a:p>
          <a:p>
            <a:pPr marL="115888" indent="-115888">
              <a:spcBef>
                <a:spcPts val="450"/>
              </a:spcBef>
              <a:buSzPct val="45000"/>
              <a:buFont typeface="Wingdings" charset="0"/>
              <a:buChar char=""/>
            </a:pPr>
            <a:r>
              <a:rPr lang="en-US">
                <a:latin typeface="Calibri" charset="0"/>
                <a:ea typeface="MS PGothic" charset="0"/>
                <a:cs typeface="MS PGothic" charset="0"/>
              </a:rPr>
              <a:t>First generation: classic immigrants; usually immigrated for employment; may never feel fully integrated</a:t>
            </a:r>
          </a:p>
          <a:p>
            <a:pPr marL="115888" indent="-115888">
              <a:spcBef>
                <a:spcPts val="450"/>
              </a:spcBef>
              <a:buSzPct val="45000"/>
              <a:buFont typeface="Wingdings" charset="0"/>
              <a:buChar char=""/>
            </a:pPr>
            <a:r>
              <a:rPr lang="en-US">
                <a:latin typeface="Calibri" charset="0"/>
                <a:ea typeface="MS PGothic" charset="0"/>
                <a:cs typeface="MS PGothic" charset="0"/>
              </a:rPr>
              <a:t>1.5 generation: immigrate as children; learn language and are more integrated than older immigrants</a:t>
            </a:r>
          </a:p>
          <a:p>
            <a:pPr marL="115888" indent="-115888">
              <a:spcBef>
                <a:spcPts val="450"/>
              </a:spcBef>
              <a:buSzPct val="45000"/>
              <a:buFont typeface="Wingdings" charset="0"/>
              <a:buChar char=""/>
            </a:pPr>
            <a:r>
              <a:rPr lang="en-US">
                <a:latin typeface="Calibri" charset="0"/>
                <a:ea typeface="MS PGothic" charset="0"/>
                <a:cs typeface="MS PGothic" charset="0"/>
              </a:rPr>
              <a:t>Second generation: children of immigrants; born and raised in United States; transitional generation</a:t>
            </a:r>
          </a:p>
          <a:p>
            <a:pPr marL="115888" indent="-115888">
              <a:spcBef>
                <a:spcPts val="450"/>
              </a:spcBef>
              <a:buSzPct val="45000"/>
              <a:buFont typeface="Wingdings" charset="0"/>
              <a:buChar char=""/>
            </a:pPr>
            <a:r>
              <a:rPr lang="en-US">
                <a:latin typeface="Calibri" charset="0"/>
                <a:ea typeface="MS PGothic" charset="0"/>
                <a:cs typeface="MS PGothic" charset="0"/>
              </a:rPr>
              <a:t>Third generation: grandchildren of immigrants; may retain immigrant family identity as a part of family history </a:t>
            </a:r>
          </a:p>
          <a:p>
            <a:pPr marL="115888" indent="-115888"/>
            <a:endParaRPr lang="en-US">
              <a:latin typeface="Calibri" charset="0"/>
              <a:ea typeface="MS PGothic" charset="0"/>
              <a:cs typeface="MS PGothic" charset="0"/>
            </a:endParaRPr>
          </a:p>
        </p:txBody>
      </p:sp>
      <p:sp>
        <p:nvSpPr>
          <p:cNvPr id="6656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095DEB92-8800-7B4B-9600-7E3CF87DF835}" type="slidenum">
              <a:rPr lang="en-US">
                <a:latin typeface="Arial" charset="0"/>
              </a:rPr>
              <a:pPr/>
              <a:t>25</a:t>
            </a:fld>
            <a:endParaRPr lang="en-US">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861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ts val="450"/>
              </a:spcBef>
              <a:buSzPct val="101000"/>
              <a:buFontTx/>
              <a:buChar char="•"/>
            </a:pPr>
            <a:r>
              <a:rPr lang="en-US" dirty="0">
                <a:latin typeface="Calibri" charset="0"/>
                <a:ea typeface="MS PGothic" charset="0"/>
                <a:cs typeface="MS PGothic" charset="0"/>
              </a:rPr>
              <a:t>In the United States, new groups have received very different levels of acceptance, depending on the timing of their arrival, the economic and social roles they play, and the attitudes of the dominant group toward them.</a:t>
            </a:r>
          </a:p>
          <a:p>
            <a:pPr marL="171450" indent="-171450">
              <a:spcBef>
                <a:spcPts val="450"/>
              </a:spcBef>
              <a:buSzPct val="101000"/>
              <a:buFontTx/>
              <a:buChar char="•"/>
            </a:pPr>
            <a:r>
              <a:rPr lang="en-US" dirty="0">
                <a:latin typeface="Calibri" charset="0"/>
                <a:ea typeface="MS PGothic" charset="0"/>
                <a:cs typeface="MS PGothic" charset="0"/>
              </a:rPr>
              <a:t>Each of these circumstances leads to a very different experience of acculturation and assimilation.</a:t>
            </a:r>
          </a:p>
          <a:p>
            <a:pPr marL="171450" indent="-171450">
              <a:spcBef>
                <a:spcPts val="450"/>
              </a:spcBef>
              <a:buSzPct val="101000"/>
              <a:buFontTx/>
              <a:buChar char="•"/>
            </a:pPr>
            <a:endParaRPr lang="en-US" dirty="0">
              <a:latin typeface="Calibri" charset="0"/>
              <a:ea typeface="MS PGothic" charset="0"/>
              <a:cs typeface="MS PGothic" charset="0"/>
            </a:endParaRPr>
          </a:p>
          <a:p>
            <a:pPr marL="115888" indent="-115888">
              <a:buFontTx/>
              <a:buChar char="•"/>
            </a:pPr>
            <a:r>
              <a:rPr lang="en-US" dirty="0">
                <a:latin typeface="Calibri" charset="0"/>
                <a:ea typeface="MS PGothic" charset="0"/>
                <a:cs typeface="MS PGothic" charset="0"/>
              </a:rPr>
              <a:t>The process may be </a:t>
            </a:r>
            <a:r>
              <a:rPr lang="en-US" i="1" dirty="0">
                <a:latin typeface="Calibri" charset="0"/>
                <a:ea typeface="MS PGothic" charset="0"/>
                <a:cs typeface="MS PGothic" charset="0"/>
              </a:rPr>
              <a:t>consonant</a:t>
            </a:r>
            <a:r>
              <a:rPr lang="en-US" dirty="0">
                <a:latin typeface="Calibri" charset="0"/>
                <a:ea typeface="MS PGothic" charset="0"/>
                <a:cs typeface="MS PGothic" charset="0"/>
              </a:rPr>
              <a:t> (i.e., parents and children transition together).</a:t>
            </a:r>
          </a:p>
          <a:p>
            <a:pPr marL="115888" indent="-115888">
              <a:buFontTx/>
              <a:buChar char="•"/>
            </a:pPr>
            <a:r>
              <a:rPr lang="en-US" dirty="0">
                <a:latin typeface="Calibri" charset="0"/>
                <a:ea typeface="MS PGothic" charset="0"/>
                <a:cs typeface="MS PGothic" charset="0"/>
              </a:rPr>
              <a:t>The process may be </a:t>
            </a:r>
            <a:r>
              <a:rPr lang="en-US" i="1" dirty="0">
                <a:latin typeface="Calibri" charset="0"/>
                <a:ea typeface="MS PGothic" charset="0"/>
                <a:cs typeface="MS PGothic" charset="0"/>
              </a:rPr>
              <a:t>dissonant</a:t>
            </a:r>
            <a:r>
              <a:rPr lang="en-US" dirty="0">
                <a:latin typeface="Calibri" charset="0"/>
                <a:ea typeface="MS PGothic" charset="0"/>
                <a:cs typeface="MS PGothic" charset="0"/>
              </a:rPr>
              <a:t> (i.e., the children integrate more quickly and easily than the parents).</a:t>
            </a:r>
          </a:p>
          <a:p>
            <a:pPr marL="171450" indent="-171450">
              <a:spcBef>
                <a:spcPts val="450"/>
              </a:spcBef>
              <a:buSzPct val="101000"/>
              <a:buFontTx/>
              <a:buChar char="•"/>
            </a:pPr>
            <a:endParaRPr lang="en-US" dirty="0">
              <a:latin typeface="Calibri" charset="0"/>
              <a:ea typeface="MS PGothic" charset="0"/>
              <a:cs typeface="MS PGothic" charset="0"/>
            </a:endParaRPr>
          </a:p>
        </p:txBody>
      </p:sp>
      <p:sp>
        <p:nvSpPr>
          <p:cNvPr id="6861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15304A91-5385-034B-A00E-106DC5C2ADD2}" type="slidenum">
              <a:rPr lang="en-US">
                <a:latin typeface="Arial" charset="0"/>
              </a:rPr>
              <a:pPr/>
              <a:t>26</a:t>
            </a:fld>
            <a:endParaRPr lang="en-US">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2707"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a:latin typeface="Calibri" charset="0"/>
                <a:ea typeface="MS PGothic" charset="0"/>
                <a:cs typeface="MS PGothic" charset="0"/>
              </a:rPr>
              <a:t>The gradual reduction of ethnic distinction between immigrants and mainstream society</a:t>
            </a:r>
          </a:p>
          <a:p>
            <a:pPr marL="115888" indent="-115888">
              <a:spcBef>
                <a:spcPts val="450"/>
              </a:spcBef>
              <a:buSzPct val="45000"/>
              <a:buFont typeface="Wingdings" charset="0"/>
              <a:buChar char=""/>
            </a:pPr>
            <a:r>
              <a:rPr lang="en-US">
                <a:latin typeface="Calibri" charset="0"/>
                <a:ea typeface="MS PGothic" charset="0"/>
                <a:cs typeface="MS PGothic" charset="0"/>
              </a:rPr>
              <a:t>The immigrant group and mainstream society adapt to one another.</a:t>
            </a:r>
          </a:p>
          <a:p>
            <a:pPr marL="115888" indent="-115888">
              <a:spcBef>
                <a:spcPts val="450"/>
              </a:spcBef>
              <a:buSzPct val="45000"/>
              <a:buFont typeface="Wingdings" charset="0"/>
              <a:buChar char=""/>
            </a:pPr>
            <a:r>
              <a:rPr lang="en-US">
                <a:latin typeface="Calibri" charset="0"/>
                <a:ea typeface="MS PGothic" charset="0"/>
                <a:cs typeface="MS PGothic" charset="0"/>
              </a:rPr>
              <a:t>Sometimes can include the elimination of ethnic distinctions between the groups (but not always and not completely)</a:t>
            </a:r>
          </a:p>
          <a:p>
            <a:pPr marL="115888" indent="-115888">
              <a:spcBef>
                <a:spcPts val="450"/>
              </a:spcBef>
              <a:buSzPct val="45000"/>
              <a:buFont typeface="Wingdings" charset="0"/>
              <a:buChar char=""/>
            </a:pPr>
            <a:r>
              <a:rPr lang="en-US">
                <a:latin typeface="Calibri" charset="0"/>
                <a:ea typeface="MS PGothic" charset="0"/>
                <a:cs typeface="MS PGothic" charset="0"/>
              </a:rPr>
              <a:t>Different from acculturation because assimilation is only successful with acceptance of ethnic group by the dominant group</a:t>
            </a:r>
          </a:p>
          <a:p>
            <a:pPr marL="115888" indent="-115888"/>
            <a:endParaRPr lang="en-US">
              <a:latin typeface="Calibri" charset="0"/>
              <a:ea typeface="MS PGothic" charset="0"/>
              <a:cs typeface="MS PGothic" charset="0"/>
            </a:endParaRPr>
          </a:p>
        </p:txBody>
      </p:sp>
      <p:sp>
        <p:nvSpPr>
          <p:cNvPr id="7270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80314567-5318-6348-8F13-DBBD5463A421}" type="slidenum">
              <a:rPr lang="en-US">
                <a:latin typeface="Arial" charset="0"/>
              </a:rPr>
              <a:pPr/>
              <a:t>27</a:t>
            </a:fld>
            <a:endParaRPr lang="en-US">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4755"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a:latin typeface="Calibri" charset="0"/>
                <a:ea typeface="MS PGothic" charset="0"/>
                <a:cs typeface="MS PGothic" charset="0"/>
              </a:rPr>
              <a:t>When people from different racial or ethnic groups marry, the groups become integrated.</a:t>
            </a:r>
          </a:p>
          <a:p>
            <a:pPr marL="115888" indent="-115888">
              <a:spcBef>
                <a:spcPts val="450"/>
              </a:spcBef>
              <a:buSzPct val="45000"/>
              <a:buFont typeface="Wingdings" charset="0"/>
              <a:buChar char=""/>
            </a:pPr>
            <a:r>
              <a:rPr lang="en-US">
                <a:latin typeface="Calibri" charset="0"/>
                <a:ea typeface="MS PGothic" charset="0"/>
                <a:cs typeface="MS PGothic" charset="0"/>
              </a:rPr>
              <a:t>Intermarriage between racial and/or ethnic groups is discussed further in Chapter 8.</a:t>
            </a:r>
          </a:p>
          <a:p>
            <a:pPr marL="115888" indent="-115888"/>
            <a:endParaRPr lang="en-US">
              <a:latin typeface="Calibri" charset="0"/>
              <a:ea typeface="MS PGothic" charset="0"/>
              <a:cs typeface="MS PGothic" charset="0"/>
            </a:endParaRPr>
          </a:p>
        </p:txBody>
      </p:sp>
      <p:sp>
        <p:nvSpPr>
          <p:cNvPr id="7475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6D9C0434-BD45-EB4B-9C1F-9B26ACA32B2A}" type="slidenum">
              <a:rPr lang="en-US">
                <a:latin typeface="Arial" charset="0"/>
              </a:rPr>
              <a:pPr/>
              <a:t>28</a:t>
            </a:fld>
            <a:endParaRPr lang="en-US">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6803"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a:latin typeface="Calibri" charset="0"/>
                <a:ea typeface="MS PGothic" charset="0"/>
                <a:cs typeface="MS PGothic" charset="0"/>
              </a:rPr>
              <a:t>Intermarriage allows for more interaction of extended families.</a:t>
            </a:r>
          </a:p>
          <a:p>
            <a:pPr marL="115888" indent="-115888">
              <a:lnSpc>
                <a:spcPct val="150000"/>
              </a:lnSpc>
              <a:spcBef>
                <a:spcPts val="450"/>
              </a:spcBef>
              <a:buSzPct val="45000"/>
              <a:buFont typeface="Wingdings" charset="0"/>
              <a:buChar char=""/>
            </a:pPr>
            <a:r>
              <a:rPr lang="en-US">
                <a:latin typeface="Calibri" charset="0"/>
                <a:ea typeface="MS PGothic" charset="0"/>
                <a:cs typeface="MS PGothic" charset="0"/>
              </a:rPr>
              <a:t>It can be an indication of integration between groups.</a:t>
            </a:r>
          </a:p>
          <a:p>
            <a:pPr marL="115888" indent="-115888">
              <a:lnSpc>
                <a:spcPct val="150000"/>
              </a:lnSpc>
              <a:spcBef>
                <a:spcPts val="450"/>
              </a:spcBef>
              <a:buSzPct val="45000"/>
              <a:buFont typeface="Wingdings" charset="0"/>
              <a:buChar char=""/>
            </a:pPr>
            <a:r>
              <a:rPr lang="en-US">
                <a:latin typeface="Calibri" charset="0"/>
                <a:ea typeface="MS PGothic" charset="0"/>
                <a:cs typeface="MS PGothic" charset="0"/>
              </a:rPr>
              <a:t>It can be used to observe the acceptance of integration and difference.</a:t>
            </a:r>
          </a:p>
          <a:p>
            <a:pPr marL="115888" indent="-115888">
              <a:lnSpc>
                <a:spcPct val="150000"/>
              </a:lnSpc>
              <a:spcBef>
                <a:spcPts val="450"/>
              </a:spcBef>
              <a:buSzPct val="45000"/>
              <a:buFont typeface="Wingdings" charset="0"/>
              <a:buChar char=""/>
            </a:pPr>
            <a:r>
              <a:rPr lang="en-US">
                <a:latin typeface="Calibri" charset="0"/>
                <a:ea typeface="MS PGothic" charset="0"/>
                <a:cs typeface="MS PGothic" charset="0"/>
              </a:rPr>
              <a:t>It allows for some measurement of social acceptance.</a:t>
            </a:r>
          </a:p>
          <a:p>
            <a:pPr marL="115888" indent="-115888"/>
            <a:endParaRPr lang="en-US">
              <a:latin typeface="Calibri" charset="0"/>
              <a:ea typeface="MS PGothic" charset="0"/>
              <a:cs typeface="MS PGothic" charset="0"/>
            </a:endParaRPr>
          </a:p>
        </p:txBody>
      </p:sp>
      <p:sp>
        <p:nvSpPr>
          <p:cNvPr id="7680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C64DB2E5-1784-CE4F-BC4D-7758356EB950}" type="slidenum">
              <a:rPr lang="en-US">
                <a:latin typeface="Arial" charset="0"/>
              </a:rPr>
              <a:pPr/>
              <a:t>29</a:t>
            </a:fld>
            <a:endParaRPr lang="en-US">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0899" name="Notes Placeholder 2"/>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15888" indent="-115888">
              <a:spcBef>
                <a:spcPts val="450"/>
              </a:spcBef>
              <a:buSzPct val="45000"/>
              <a:buFont typeface="Wingdings" charset="0"/>
              <a:buChar char=""/>
            </a:pPr>
            <a:r>
              <a:rPr lang="en-US">
                <a:latin typeface="Calibri" charset="0"/>
                <a:ea typeface="MS PGothic" charset="0"/>
                <a:cs typeface="MS PGothic" charset="0"/>
              </a:rPr>
              <a:t>Intermarriage can be used as a measure of social distance.</a:t>
            </a:r>
          </a:p>
          <a:p>
            <a:pPr marL="115888" indent="-115888">
              <a:spcBef>
                <a:spcPts val="450"/>
              </a:spcBef>
              <a:buSzPct val="45000"/>
              <a:buFont typeface="Wingdings" charset="0"/>
              <a:buChar char=""/>
            </a:pPr>
            <a:r>
              <a:rPr lang="en-US">
                <a:latin typeface="Calibri" charset="0"/>
                <a:ea typeface="MS PGothic" charset="0"/>
                <a:cs typeface="MS PGothic" charset="0"/>
              </a:rPr>
              <a:t>Intermarriage contributes to integration.</a:t>
            </a:r>
          </a:p>
          <a:p>
            <a:pPr marL="115888" indent="-115888">
              <a:spcBef>
                <a:spcPts val="450"/>
              </a:spcBef>
              <a:buSzPct val="45000"/>
              <a:buFont typeface="Wingdings" charset="0"/>
              <a:buChar char=""/>
            </a:pPr>
            <a:r>
              <a:rPr lang="en-US">
                <a:latin typeface="Calibri" charset="0"/>
                <a:ea typeface="MS PGothic" charset="0"/>
                <a:cs typeface="MS PGothic" charset="0"/>
              </a:rPr>
              <a:t>When people from different racial or ethnic groups marry, their extended families interact.</a:t>
            </a:r>
          </a:p>
          <a:p>
            <a:pPr marL="115888" indent="-115888">
              <a:spcBef>
                <a:spcPts val="450"/>
              </a:spcBef>
              <a:buSzPct val="45000"/>
              <a:buFont typeface="Wingdings" charset="0"/>
              <a:buChar char=""/>
            </a:pPr>
            <a:r>
              <a:rPr lang="en-US">
                <a:latin typeface="Calibri" charset="0"/>
                <a:ea typeface="MS PGothic" charset="0"/>
                <a:cs typeface="MS PGothic" charset="0"/>
              </a:rPr>
              <a:t>Measuring the frequency of intermarriage allows for some measurement of integration.</a:t>
            </a:r>
          </a:p>
          <a:p>
            <a:pPr marL="115888" indent="-115888">
              <a:spcBef>
                <a:spcPts val="450"/>
              </a:spcBef>
              <a:buSzPct val="45000"/>
              <a:buFont typeface="Wingdings" charset="0"/>
              <a:buChar char=""/>
            </a:pPr>
            <a:r>
              <a:rPr lang="en-US">
                <a:latin typeface="Calibri" charset="0"/>
                <a:ea typeface="MS PGothic" charset="0"/>
                <a:cs typeface="MS PGothic" charset="0"/>
              </a:rPr>
              <a:t>We can observe the acceptance of difference and changing attitudes toward social distance.</a:t>
            </a:r>
          </a:p>
          <a:p>
            <a:pPr marL="115888" indent="-115888"/>
            <a:endParaRPr lang="en-US">
              <a:latin typeface="Calibri" charset="0"/>
              <a:ea typeface="MS PGothic" charset="0"/>
              <a:cs typeface="MS PGothic" charset="0"/>
            </a:endParaRPr>
          </a:p>
        </p:txBody>
      </p:sp>
      <p:sp>
        <p:nvSpPr>
          <p:cNvPr id="8090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charset="0"/>
                <a:ea typeface="MS PGothic" charset="0"/>
                <a:cs typeface="MS PGothic" charset="0"/>
              </a:defRPr>
            </a:lvl1pPr>
            <a:lvl2pPr marL="742950" indent="-285750">
              <a:defRPr sz="1200">
                <a:solidFill>
                  <a:schemeClr val="tx1"/>
                </a:solidFill>
                <a:latin typeface="Calibri" charset="0"/>
                <a:ea typeface="MS PGothic" charset="0"/>
                <a:cs typeface="MS PGothic" charset="0"/>
              </a:defRPr>
            </a:lvl2pPr>
            <a:lvl3pPr marL="1143000" indent="-228600">
              <a:defRPr sz="1200">
                <a:solidFill>
                  <a:schemeClr val="tx1"/>
                </a:solidFill>
                <a:latin typeface="Calibri" charset="0"/>
                <a:ea typeface="MS PGothic" charset="0"/>
                <a:cs typeface="MS PGothic" charset="0"/>
              </a:defRPr>
            </a:lvl3pPr>
            <a:lvl4pPr marL="1600200" indent="-228600">
              <a:defRPr sz="1200">
                <a:solidFill>
                  <a:schemeClr val="tx1"/>
                </a:solidFill>
                <a:latin typeface="Calibri" charset="0"/>
                <a:ea typeface="MS PGothic" charset="0"/>
                <a:cs typeface="MS PGothic" charset="0"/>
              </a:defRPr>
            </a:lvl4pPr>
            <a:lvl5pPr marL="2057400" indent="-228600">
              <a:defRPr sz="1200">
                <a:solidFill>
                  <a:schemeClr val="tx1"/>
                </a:solidFill>
                <a:latin typeface="Calibri" charset="0"/>
                <a:ea typeface="MS PGothic" charset="0"/>
                <a:cs typeface="MS PGothic" charset="0"/>
              </a:defRPr>
            </a:lvl5pPr>
            <a:lvl6pPr marL="2514600" indent="-228600" eaLnBrk="0" fontAlgn="base" hangingPunct="0">
              <a:spcBef>
                <a:spcPct val="30000"/>
              </a:spcBef>
              <a:spcAft>
                <a:spcPct val="0"/>
              </a:spcAft>
              <a:defRPr sz="1200">
                <a:solidFill>
                  <a:schemeClr val="tx1"/>
                </a:solidFill>
                <a:latin typeface="Calibri" charset="0"/>
                <a:ea typeface="MS PGothic" charset="0"/>
                <a:cs typeface="MS PGothic" charset="0"/>
              </a:defRPr>
            </a:lvl6pPr>
            <a:lvl7pPr marL="2971800" indent="-228600" eaLnBrk="0" fontAlgn="base" hangingPunct="0">
              <a:spcBef>
                <a:spcPct val="30000"/>
              </a:spcBef>
              <a:spcAft>
                <a:spcPct val="0"/>
              </a:spcAft>
              <a:defRPr sz="1200">
                <a:solidFill>
                  <a:schemeClr val="tx1"/>
                </a:solidFill>
                <a:latin typeface="Calibri" charset="0"/>
                <a:ea typeface="MS PGothic" charset="0"/>
                <a:cs typeface="MS PGothic" charset="0"/>
              </a:defRPr>
            </a:lvl7pPr>
            <a:lvl8pPr marL="3429000" indent="-228600" eaLnBrk="0" fontAlgn="base" hangingPunct="0">
              <a:spcBef>
                <a:spcPct val="30000"/>
              </a:spcBef>
              <a:spcAft>
                <a:spcPct val="0"/>
              </a:spcAft>
              <a:defRPr sz="1200">
                <a:solidFill>
                  <a:schemeClr val="tx1"/>
                </a:solidFill>
                <a:latin typeface="Calibri" charset="0"/>
                <a:ea typeface="MS PGothic" charset="0"/>
                <a:cs typeface="MS PGothic" charset="0"/>
              </a:defRPr>
            </a:lvl8pPr>
            <a:lvl9pPr marL="3886200" indent="-228600" eaLnBrk="0" fontAlgn="base" hangingPunct="0">
              <a:spcBef>
                <a:spcPct val="30000"/>
              </a:spcBef>
              <a:spcAft>
                <a:spcPct val="0"/>
              </a:spcAft>
              <a:defRPr sz="1200">
                <a:solidFill>
                  <a:schemeClr val="tx1"/>
                </a:solidFill>
                <a:latin typeface="Calibri" charset="0"/>
                <a:ea typeface="MS PGothic" charset="0"/>
                <a:cs typeface="MS PGothic" charset="0"/>
              </a:defRPr>
            </a:lvl9pPr>
          </a:lstStyle>
          <a:p>
            <a:fld id="{AA898279-3287-C640-8DD6-F6A74C257785}" type="slidenum">
              <a:rPr lang="en-US">
                <a:latin typeface="Arial" charset="0"/>
              </a:rPr>
              <a:pPr/>
              <a:t>30</a:t>
            </a:fld>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3"/>
        </a:solidFill>
        <a:effectLst/>
      </p:bgPr>
    </p:bg>
    <p:spTree>
      <p:nvGrpSpPr>
        <p:cNvPr id="1" name=""/>
        <p:cNvGrpSpPr/>
        <p:nvPr/>
      </p:nvGrpSpPr>
      <p:grpSpPr>
        <a:xfrm>
          <a:off x="0" y="0"/>
          <a:ext cx="0" cy="0"/>
          <a:chOff x="0" y="0"/>
          <a:chExt cx="0" cy="0"/>
        </a:xfrm>
      </p:grpSpPr>
      <p:pic>
        <p:nvPicPr>
          <p:cNvPr id="16" name="Picture 15" descr="Untitled-25.jpg"/>
          <p:cNvPicPr>
            <a:picLocks noChangeAspect="1"/>
          </p:cNvPicPr>
          <p:nvPr userDrawn="1"/>
        </p:nvPicPr>
        <p:blipFill>
          <a:blip r:embed="rId2"/>
          <a:stretch>
            <a:fillRect/>
          </a:stretch>
        </p:blipFill>
        <p:spPr>
          <a:xfrm>
            <a:off x="0" y="4495800"/>
            <a:ext cx="9144000" cy="2362619"/>
          </a:xfrm>
          <a:prstGeom prst="rect">
            <a:avLst/>
          </a:prstGeom>
        </p:spPr>
      </p:pic>
      <p:sp>
        <p:nvSpPr>
          <p:cNvPr id="5" name="Rectangle 53"/>
          <p:cNvSpPr>
            <a:spLocks noChangeArrowheads="1"/>
          </p:cNvSpPr>
          <p:nvPr userDrawn="1"/>
        </p:nvSpPr>
        <p:spPr bwMode="auto">
          <a:xfrm>
            <a:off x="0" y="0"/>
            <a:ext cx="9144000" cy="5257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en-US"/>
          </a:p>
        </p:txBody>
      </p:sp>
      <p:sp>
        <p:nvSpPr>
          <p:cNvPr id="7" name="Text Box 48"/>
          <p:cNvSpPr txBox="1">
            <a:spLocks noChangeArrowheads="1"/>
          </p:cNvSpPr>
          <p:nvPr userDrawn="1"/>
        </p:nvSpPr>
        <p:spPr bwMode="auto">
          <a:xfrm>
            <a:off x="258763" y="4684713"/>
            <a:ext cx="8539162" cy="1392237"/>
          </a:xfrm>
          <a:prstGeom prst="rect">
            <a:avLst/>
          </a:prstGeom>
          <a:noFill/>
          <a:ln>
            <a:noFill/>
          </a:ln>
          <a:effectLst>
            <a:outerShdw blurRad="63500" dist="17907" dir="2700000" algn="tl" rotWithShape="0">
              <a:schemeClr val="tx1">
                <a:alpha val="75000"/>
              </a:schemeClr>
            </a:outerShdw>
          </a:effectLst>
        </p:spPr>
        <p:txBody>
          <a:bodyPr>
            <a:spAutoFit/>
          </a:bodyPr>
          <a:lstStyle>
            <a:lvl1pPr eaLnBrk="0" hangingPunct="0">
              <a:defRPr sz="2000">
                <a:solidFill>
                  <a:schemeClr val="tx1"/>
                </a:solidFill>
                <a:latin typeface="Arial" charset="0"/>
                <a:ea typeface="ＭＳ Ｐゴシック" charset="0"/>
                <a:cs typeface="ＭＳ Ｐゴシック" charset="0"/>
              </a:defRPr>
            </a:lvl1pPr>
            <a:lvl2pPr marL="37931725" indent="-37474525" eaLnBrk="0" hangingPunct="0">
              <a:defRPr sz="2000">
                <a:solidFill>
                  <a:schemeClr val="tx1"/>
                </a:solidFill>
                <a:latin typeface="Arial" charset="0"/>
                <a:ea typeface="ＭＳ Ｐゴシック" charset="0"/>
                <a:cs typeface="ＭＳ Ｐゴシック" charset="0"/>
              </a:defRPr>
            </a:lvl2pPr>
            <a:lvl3pPr eaLnBrk="0" hangingPunct="0">
              <a:defRPr sz="2000">
                <a:solidFill>
                  <a:schemeClr val="tx1"/>
                </a:solidFill>
                <a:latin typeface="Arial" charset="0"/>
                <a:ea typeface="ＭＳ Ｐゴシック" charset="0"/>
                <a:cs typeface="ＭＳ Ｐゴシック" charset="0"/>
              </a:defRPr>
            </a:lvl3pPr>
            <a:lvl4pPr eaLnBrk="0" hangingPunct="0">
              <a:defRPr sz="2000">
                <a:solidFill>
                  <a:schemeClr val="tx1"/>
                </a:solidFill>
                <a:latin typeface="Arial" charset="0"/>
                <a:ea typeface="ＭＳ Ｐゴシック" charset="0"/>
                <a:cs typeface="ＭＳ Ｐゴシック" charset="0"/>
              </a:defRPr>
            </a:lvl4pPr>
            <a:lvl5pPr eaLnBrk="0" hangingPunct="0">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eaLnBrk="1" hangingPunct="1">
              <a:lnSpc>
                <a:spcPct val="90000"/>
              </a:lnSpc>
              <a:spcBef>
                <a:spcPts val="100"/>
              </a:spcBef>
              <a:defRPr/>
            </a:pPr>
            <a:r>
              <a:rPr lang="en-US" sz="3600" dirty="0">
                <a:latin typeface="Arial Black" charset="0"/>
              </a:rPr>
              <a:t>The Family</a:t>
            </a:r>
          </a:p>
          <a:p>
            <a:pPr eaLnBrk="1" hangingPunct="1">
              <a:lnSpc>
                <a:spcPct val="90000"/>
              </a:lnSpc>
              <a:spcBef>
                <a:spcPts val="100"/>
              </a:spcBef>
              <a:defRPr/>
            </a:pPr>
            <a:r>
              <a:rPr lang="en-US" sz="3000" dirty="0">
                <a:latin typeface="Rockwell" charset="0"/>
              </a:rPr>
              <a:t>Diversity, Inequality, and Social Change</a:t>
            </a:r>
          </a:p>
          <a:p>
            <a:pPr eaLnBrk="1" hangingPunct="1">
              <a:lnSpc>
                <a:spcPct val="90000"/>
              </a:lnSpc>
              <a:spcBef>
                <a:spcPts val="700"/>
              </a:spcBef>
              <a:defRPr/>
            </a:pPr>
            <a:r>
              <a:rPr lang="en-US" b="1" dirty="0">
                <a:solidFill>
                  <a:schemeClr val="bg1"/>
                </a:solidFill>
              </a:rPr>
              <a:t>2nd Edition</a:t>
            </a:r>
          </a:p>
        </p:txBody>
      </p:sp>
      <p:sp>
        <p:nvSpPr>
          <p:cNvPr id="8" name="Text Box 50"/>
          <p:cNvSpPr txBox="1">
            <a:spLocks noChangeArrowheads="1"/>
          </p:cNvSpPr>
          <p:nvPr userDrawn="1"/>
        </p:nvSpPr>
        <p:spPr bwMode="auto">
          <a:xfrm>
            <a:off x="4479925" y="1533525"/>
            <a:ext cx="2871788" cy="600075"/>
          </a:xfrm>
          <a:prstGeom prst="rect">
            <a:avLst/>
          </a:prstGeom>
          <a:noFill/>
          <a:ln>
            <a:noFill/>
          </a:ln>
          <a:effectLst>
            <a:outerShdw blurRad="63500" dist="17907" dir="2700000" algn="tl" rotWithShape="0">
              <a:schemeClr val="tx1">
                <a:alpha val="75000"/>
              </a:schemeClr>
            </a:outerShdw>
          </a:effectLst>
        </p:spPr>
        <p:txBody>
          <a:bodyPr>
            <a:spAutoFit/>
          </a:bodyPr>
          <a:lstStyle>
            <a:lvl1pPr eaLnBrk="0" hangingPunct="0">
              <a:defRPr sz="2000">
                <a:solidFill>
                  <a:schemeClr val="tx1"/>
                </a:solidFill>
                <a:latin typeface="Arial" charset="0"/>
                <a:ea typeface="ＭＳ Ｐゴシック" charset="0"/>
                <a:cs typeface="ＭＳ Ｐゴシック" charset="0"/>
              </a:defRPr>
            </a:lvl1pPr>
            <a:lvl2pPr marL="37931725" indent="-37474525" eaLnBrk="0" hangingPunct="0">
              <a:defRPr sz="2000">
                <a:solidFill>
                  <a:schemeClr val="tx1"/>
                </a:solidFill>
                <a:latin typeface="Arial" charset="0"/>
                <a:ea typeface="ＭＳ Ｐゴシック" charset="0"/>
                <a:cs typeface="ＭＳ Ｐゴシック" charset="0"/>
              </a:defRPr>
            </a:lvl2pPr>
            <a:lvl3pPr eaLnBrk="0" hangingPunct="0">
              <a:defRPr sz="2000">
                <a:solidFill>
                  <a:schemeClr val="tx1"/>
                </a:solidFill>
                <a:latin typeface="Arial" charset="0"/>
                <a:ea typeface="ＭＳ Ｐゴシック" charset="0"/>
                <a:cs typeface="ＭＳ Ｐゴシック" charset="0"/>
              </a:defRPr>
            </a:lvl3pPr>
            <a:lvl4pPr eaLnBrk="0" hangingPunct="0">
              <a:defRPr sz="2000">
                <a:solidFill>
                  <a:schemeClr val="tx1"/>
                </a:solidFill>
                <a:latin typeface="Arial" charset="0"/>
                <a:ea typeface="ＭＳ Ｐゴシック" charset="0"/>
                <a:cs typeface="ＭＳ Ｐゴシック" charset="0"/>
              </a:defRPr>
            </a:lvl4pPr>
            <a:lvl5pPr eaLnBrk="0" hangingPunct="0">
              <a:defRPr sz="2000">
                <a:solidFill>
                  <a:schemeClr val="tx1"/>
                </a:solidFill>
                <a:latin typeface="Arial" charset="0"/>
                <a:ea typeface="ＭＳ Ｐゴシック" charset="0"/>
                <a:cs typeface="ＭＳ Ｐゴシック" charset="0"/>
              </a:defRPr>
            </a:lvl5pPr>
            <a:lvl6pPr marL="4572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9144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1371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18288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eaLnBrk="1" hangingPunct="1">
              <a:lnSpc>
                <a:spcPct val="90000"/>
              </a:lnSpc>
              <a:spcBef>
                <a:spcPts val="100"/>
              </a:spcBef>
              <a:defRPr/>
            </a:pPr>
            <a:r>
              <a:rPr lang="en-US" sz="3600" dirty="0">
                <a:latin typeface="Arial Black" charset="0"/>
              </a:rPr>
              <a:t>Chapter</a:t>
            </a:r>
          </a:p>
        </p:txBody>
      </p:sp>
      <p:sp>
        <p:nvSpPr>
          <p:cNvPr id="9" name="Rectangle 17"/>
          <p:cNvSpPr>
            <a:spLocks noChangeArrowheads="1"/>
          </p:cNvSpPr>
          <p:nvPr userDrawn="1"/>
        </p:nvSpPr>
        <p:spPr bwMode="auto">
          <a:xfrm>
            <a:off x="2984500" y="101600"/>
            <a:ext cx="3162300" cy="584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a:r>
              <a:rPr lang="en-US" sz="3200">
                <a:latin typeface="Rockwell" charset="0"/>
              </a:rPr>
              <a:t>Lecture Slides</a:t>
            </a:r>
          </a:p>
        </p:txBody>
      </p:sp>
      <p:sp>
        <p:nvSpPr>
          <p:cNvPr id="12" name="Text Box 57"/>
          <p:cNvSpPr txBox="1">
            <a:spLocks noChangeArrowheads="1"/>
          </p:cNvSpPr>
          <p:nvPr userDrawn="1"/>
        </p:nvSpPr>
        <p:spPr bwMode="auto">
          <a:xfrm>
            <a:off x="257175" y="6629400"/>
            <a:ext cx="49688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cs typeface="ＭＳ Ｐゴシック" charset="0"/>
              </a:defRPr>
            </a:lvl2pPr>
            <a:lvl3pPr marL="1143000" indent="-228600" eaLnBrk="0" hangingPunct="0">
              <a:defRPr sz="2000">
                <a:solidFill>
                  <a:schemeClr val="tx1"/>
                </a:solidFill>
                <a:latin typeface="Arial" charset="0"/>
                <a:ea typeface="ＭＳ Ｐゴシック" charset="0"/>
                <a:cs typeface="ＭＳ Ｐゴシック" charset="0"/>
              </a:defRPr>
            </a:lvl3pPr>
            <a:lvl4pPr marL="1600200" indent="-228600" eaLnBrk="0" hangingPunct="0">
              <a:defRPr sz="2000">
                <a:solidFill>
                  <a:schemeClr val="tx1"/>
                </a:solidFill>
                <a:latin typeface="Arial" charset="0"/>
                <a:ea typeface="ＭＳ Ｐゴシック" charset="0"/>
                <a:cs typeface="ＭＳ Ｐゴシック" charset="0"/>
              </a:defRPr>
            </a:lvl4pPr>
            <a:lvl5pPr marL="2057400" indent="-228600" eaLnBrk="0" hangingPunct="0">
              <a:defRPr sz="20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eaLnBrk="1" hangingPunct="1">
              <a:spcBef>
                <a:spcPct val="50000"/>
              </a:spcBef>
              <a:defRPr/>
            </a:pPr>
            <a:r>
              <a:rPr lang="en-US" sz="900" b="1" dirty="0"/>
              <a:t>© 2018 W. W. Norton &amp; Co., Inc.</a:t>
            </a:r>
          </a:p>
        </p:txBody>
      </p:sp>
      <p:pic>
        <p:nvPicPr>
          <p:cNvPr id="13" name="Picture 15" descr="9780393639322.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6075" y="914400"/>
            <a:ext cx="2601913" cy="3252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Rectangle 13"/>
          <p:cNvSpPr/>
          <p:nvPr userDrawn="1"/>
        </p:nvSpPr>
        <p:spPr bwMode="auto">
          <a:xfrm>
            <a:off x="328613" y="914400"/>
            <a:ext cx="2643187" cy="3276600"/>
          </a:xfrm>
          <a:prstGeom prst="rect">
            <a:avLst/>
          </a:prstGeom>
          <a:noFill/>
          <a:ln w="38100" cmpd="sng">
            <a:solidFill>
              <a:schemeClr val="tx1"/>
            </a:solidFill>
            <a:miter lim="800000"/>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endParaRPr lang="en-US" dirty="0">
              <a:cs typeface="Arial" charset="0"/>
            </a:endParaRPr>
          </a:p>
        </p:txBody>
      </p:sp>
      <p:sp>
        <p:nvSpPr>
          <p:cNvPr id="5158" name="Rectangle 38"/>
          <p:cNvSpPr>
            <a:spLocks noGrp="1" noChangeArrowheads="1"/>
          </p:cNvSpPr>
          <p:nvPr>
            <p:ph type="subTitle" idx="1"/>
          </p:nvPr>
        </p:nvSpPr>
        <p:spPr>
          <a:xfrm>
            <a:off x="4476261" y="2495062"/>
            <a:ext cx="4333632" cy="1230921"/>
          </a:xfrm>
          <a:effectLst>
            <a:outerShdw blurRad="63500" dist="17961" dir="2700000" algn="ctr" rotWithShape="0">
              <a:schemeClr val="tx1">
                <a:alpha val="74998"/>
              </a:schemeClr>
            </a:outerShdw>
          </a:effectLst>
        </p:spPr>
        <p:txBody>
          <a:bodyPr/>
          <a:lstStyle>
            <a:lvl1pPr marL="0" indent="0">
              <a:buFontTx/>
              <a:buNone/>
              <a:defRPr lang="en-US" sz="3200" b="0" kern="1200" noProof="0" dirty="0">
                <a:solidFill>
                  <a:schemeClr val="tx1"/>
                </a:solidFill>
                <a:latin typeface="+mn-lt"/>
                <a:ea typeface="+mn-ea"/>
                <a:cs typeface="+mn-cs"/>
              </a:defRPr>
            </a:lvl1pPr>
          </a:lstStyle>
          <a:p>
            <a:r>
              <a:rPr lang="en-US"/>
              <a:t>Click to edit Master subtitle style</a:t>
            </a:r>
            <a:endParaRPr lang="en-US" dirty="0"/>
          </a:p>
        </p:txBody>
      </p:sp>
      <p:sp>
        <p:nvSpPr>
          <p:cNvPr id="2" name="Title 1"/>
          <p:cNvSpPr>
            <a:spLocks noGrp="1"/>
          </p:cNvSpPr>
          <p:nvPr>
            <p:ph type="title"/>
          </p:nvPr>
        </p:nvSpPr>
        <p:spPr>
          <a:xfrm>
            <a:off x="6600093" y="1518179"/>
            <a:ext cx="1019907" cy="632224"/>
          </a:xfrm>
          <a:noFill/>
          <a:ln>
            <a:noFill/>
          </a:ln>
          <a:effectLst>
            <a:outerShdw blurRad="63500" dist="17907" dir="2700000" algn="tl" rotWithShape="0">
              <a:schemeClr val="tx1">
                <a:alpha val="75000"/>
              </a:schemeClr>
            </a:outerShdw>
          </a:effectLst>
        </p:spPr>
        <p:txBody>
          <a:bodyPr>
            <a:spAutoFit/>
          </a:bodyPr>
          <a:lstStyle>
            <a:lvl1pPr algn="l">
              <a:defRPr lang="en-US" sz="4800" kern="1200" dirty="0">
                <a:solidFill>
                  <a:srgbClr val="000000"/>
                </a:solidFill>
                <a:latin typeface="Arial Black" charset="0"/>
                <a:ea typeface="ＭＳ Ｐゴシック" charset="0"/>
                <a:cs typeface="Arial" charset="0"/>
              </a:defRPr>
            </a:lvl1pPr>
          </a:lstStyle>
          <a:p>
            <a:pPr lvl="0"/>
            <a:r>
              <a:rPr lang="en-US"/>
              <a:t>Click to edit Master title style</a:t>
            </a:r>
            <a:endParaRPr lang="en-US" dirty="0"/>
          </a:p>
        </p:txBody>
      </p:sp>
      <p:sp>
        <p:nvSpPr>
          <p:cNvPr id="15" name="Text Placeholder 3"/>
          <p:cNvSpPr>
            <a:spLocks noGrp="1"/>
          </p:cNvSpPr>
          <p:nvPr>
            <p:ph type="body" sz="quarter" idx="10"/>
          </p:nvPr>
        </p:nvSpPr>
        <p:spPr>
          <a:xfrm>
            <a:off x="6183921" y="6085987"/>
            <a:ext cx="2637693" cy="447675"/>
          </a:xfrm>
        </p:spPr>
        <p:txBody>
          <a:bodyPr/>
          <a:lstStyle>
            <a:lvl1pPr marL="0" indent="0">
              <a:buFontTx/>
              <a:buNone/>
              <a:defRPr sz="2400"/>
            </a:lvl1pPr>
          </a:lstStyle>
          <a:p>
            <a:pPr lvl="0"/>
            <a:r>
              <a:rPr lang="en-US"/>
              <a:t>Click to edit Master text styles</a:t>
            </a:r>
          </a:p>
        </p:txBody>
      </p:sp>
    </p:spTree>
    <p:extLst>
      <p:ext uri="{BB962C8B-B14F-4D97-AF65-F5344CB8AC3E}">
        <p14:creationId xmlns:p14="http://schemas.microsoft.com/office/powerpoint/2010/main" val="3546972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erior Slides 1">
    <p:spTree>
      <p:nvGrpSpPr>
        <p:cNvPr id="1" name=""/>
        <p:cNvGrpSpPr/>
        <p:nvPr/>
      </p:nvGrpSpPr>
      <p:grpSpPr>
        <a:xfrm>
          <a:off x="0" y="0"/>
          <a:ext cx="0" cy="0"/>
          <a:chOff x="0" y="0"/>
          <a:chExt cx="0" cy="0"/>
        </a:xfrm>
      </p:grpSpPr>
      <p:sp>
        <p:nvSpPr>
          <p:cNvPr id="17" name="Rectangle 3"/>
          <p:cNvSpPr>
            <a:spLocks noGrp="1" noChangeArrowheads="1"/>
          </p:cNvSpPr>
          <p:nvPr>
            <p:ph idx="1"/>
          </p:nvPr>
        </p:nvSpPr>
        <p:spPr bwMode="auto">
          <a:xfrm>
            <a:off x="466344" y="1508760"/>
            <a:ext cx="8144256" cy="4739640"/>
          </a:xfrm>
          <a:prstGeom prst="rect">
            <a:avLst/>
          </a:prstGeom>
          <a:noFill/>
          <a:ln>
            <a:noFill/>
          </a:ln>
          <a:effectLst/>
        </p:spPr>
        <p:txBody>
          <a:bodyPr/>
          <a:lstStyle>
            <a:lvl1pPr>
              <a:defRPr lang="en-US" noProof="0" dirty="0" smtClean="0"/>
            </a:lvl1pPr>
            <a:lvl2pPr>
              <a:defRPr lang="en-US" noProof="0" dirty="0" smtClean="0"/>
            </a:lvl2pPr>
            <a:lvl3pPr>
              <a:defRPr lang="en-US" noProof="0" dirty="0" smtClean="0"/>
            </a:lvl3pPr>
            <a:lvl4pPr>
              <a:defRPr lang="en-US" noProof="0" dirty="0" smtClean="0"/>
            </a:lvl4pPr>
            <a:lvl5pPr>
              <a:defRPr lang="en-US" noProof="0" dirty="0" smtClean="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18" name="Rectangle 2"/>
          <p:cNvSpPr>
            <a:spLocks noGrp="1" noChangeArrowheads="1"/>
          </p:cNvSpPr>
          <p:nvPr>
            <p:ph type="title"/>
          </p:nvPr>
        </p:nvSpPr>
        <p:spPr bwMode="auto">
          <a:xfrm>
            <a:off x="347472" y="347472"/>
            <a:ext cx="8447087" cy="1100328"/>
          </a:xfrm>
          <a:prstGeom prst="rect">
            <a:avLst/>
          </a:prstGeom>
          <a:noFill/>
          <a:ln>
            <a:noFill/>
          </a:ln>
          <a:effectLst/>
        </p:spPr>
        <p:txBody>
          <a:bodyPr/>
          <a:lstStyle/>
          <a:p>
            <a:pPr lvl="0"/>
            <a:r>
              <a:rPr lang="en-US"/>
              <a:t>Click to edit Master title style</a:t>
            </a:r>
            <a:endParaRPr lang="en-US" dirty="0"/>
          </a:p>
        </p:txBody>
      </p:sp>
    </p:spTree>
    <p:extLst>
      <p:ext uri="{BB962C8B-B14F-4D97-AF65-F5344CB8AC3E}">
        <p14:creationId xmlns:p14="http://schemas.microsoft.com/office/powerpoint/2010/main" val="738617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r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dirty="0"/>
            </a:lvl1pPr>
          </a:lstStyle>
          <a:p>
            <a:r>
              <a:rPr lang="en-US"/>
              <a:t>Click to edit Master title style</a:t>
            </a:r>
            <a:endParaRPr lang="en-US" dirty="0"/>
          </a:p>
        </p:txBody>
      </p:sp>
    </p:spTree>
    <p:extLst>
      <p:ext uri="{BB962C8B-B14F-4D97-AF65-F5344CB8AC3E}">
        <p14:creationId xmlns:p14="http://schemas.microsoft.com/office/powerpoint/2010/main" val="614989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2">
    <p:spTree>
      <p:nvGrpSpPr>
        <p:cNvPr id="1" name=""/>
        <p:cNvGrpSpPr/>
        <p:nvPr/>
      </p:nvGrpSpPr>
      <p:grpSpPr>
        <a:xfrm>
          <a:off x="0" y="0"/>
          <a:ext cx="0" cy="0"/>
          <a:chOff x="0" y="0"/>
          <a:chExt cx="0" cy="0"/>
        </a:xfrm>
      </p:grpSpPr>
      <p:sp>
        <p:nvSpPr>
          <p:cNvPr id="2" name="Rectangle 1"/>
          <p:cNvSpPr>
            <a:spLocks noChangeAspect="1"/>
          </p:cNvSpPr>
          <p:nvPr userDrawn="1"/>
        </p:nvSpPr>
        <p:spPr bwMode="auto">
          <a:xfrm>
            <a:off x="347663" y="347663"/>
            <a:ext cx="8458200" cy="6096000"/>
          </a:xfrm>
          <a:prstGeom prst="rect">
            <a:avLst/>
          </a:prstGeom>
          <a:solidFill>
            <a:schemeClr val="bg1"/>
          </a:solidFill>
          <a:ln w="9525">
            <a:solidFill>
              <a:srgbClr val="B6DCDF"/>
            </a:solidFill>
            <a:miter lim="800000"/>
            <a:headEnd/>
            <a:tailEnd/>
          </a:ln>
          <a:effectLst>
            <a:outerShdw blurRad="40000" dist="23000" dir="5400000" rotWithShape="0">
              <a:srgbClr val="000000">
                <a:alpha val="34998"/>
              </a:srgbClr>
            </a:outerShdw>
          </a:effectLst>
        </p:spPr>
        <p:txBody>
          <a:bodyPr anchor="ctr"/>
          <a:lstStyle/>
          <a:p>
            <a:pPr algn="ctr">
              <a:defRPr/>
            </a:pPr>
            <a:endParaRPr lang="en-US">
              <a:solidFill>
                <a:schemeClr val="lt1"/>
              </a:solidFill>
              <a:latin typeface="+mn-lt"/>
              <a:ea typeface="+mn-ea"/>
              <a:cs typeface="+mn-cs"/>
            </a:endParaRPr>
          </a:p>
        </p:txBody>
      </p:sp>
      <p:sp>
        <p:nvSpPr>
          <p:cNvPr id="5" name="Rectangle 56"/>
          <p:cNvSpPr>
            <a:spLocks noChangeArrowheads="1"/>
          </p:cNvSpPr>
          <p:nvPr userDrawn="1"/>
        </p:nvSpPr>
        <p:spPr bwMode="auto">
          <a:xfrm>
            <a:off x="6764338" y="6683375"/>
            <a:ext cx="2133600"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r"/>
            <a:fld id="{DDBC785B-5846-C54F-B66F-56896E0D7423}" type="slidenum">
              <a:rPr lang="en-US" sz="1000" b="1">
                <a:solidFill>
                  <a:srgbClr val="4D4D4D"/>
                </a:solidFill>
              </a:rPr>
              <a:pPr algn="r"/>
              <a:t>‹#›</a:t>
            </a:fld>
            <a:endParaRPr lang="en-US" sz="1000" b="1">
              <a:solidFill>
                <a:srgbClr val="4D4D4D"/>
              </a:solidFill>
            </a:endParaRPr>
          </a:p>
        </p:txBody>
      </p:sp>
      <p:sp>
        <p:nvSpPr>
          <p:cNvPr id="6" name="Text Box 57"/>
          <p:cNvSpPr txBox="1">
            <a:spLocks noChangeArrowheads="1"/>
          </p:cNvSpPr>
          <p:nvPr userDrawn="1"/>
        </p:nvSpPr>
        <p:spPr bwMode="auto">
          <a:xfrm>
            <a:off x="257175" y="6629400"/>
            <a:ext cx="49688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cs typeface="ＭＳ Ｐゴシック" charset="0"/>
              </a:defRPr>
            </a:lvl2pPr>
            <a:lvl3pPr marL="1143000" indent="-228600" eaLnBrk="0" hangingPunct="0">
              <a:defRPr sz="2000">
                <a:solidFill>
                  <a:schemeClr val="tx1"/>
                </a:solidFill>
                <a:latin typeface="Arial" charset="0"/>
                <a:ea typeface="ＭＳ Ｐゴシック" charset="0"/>
                <a:cs typeface="ＭＳ Ｐゴシック" charset="0"/>
              </a:defRPr>
            </a:lvl3pPr>
            <a:lvl4pPr marL="1600200" indent="-228600" eaLnBrk="0" hangingPunct="0">
              <a:defRPr sz="2000">
                <a:solidFill>
                  <a:schemeClr val="tx1"/>
                </a:solidFill>
                <a:latin typeface="Arial" charset="0"/>
                <a:ea typeface="ＭＳ Ｐゴシック" charset="0"/>
                <a:cs typeface="ＭＳ Ｐゴシック" charset="0"/>
              </a:defRPr>
            </a:lvl4pPr>
            <a:lvl5pPr marL="2057400" indent="-228600" eaLnBrk="0" hangingPunct="0">
              <a:defRPr sz="20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eaLnBrk="1" hangingPunct="1">
              <a:spcBef>
                <a:spcPct val="50000"/>
              </a:spcBef>
              <a:defRPr/>
            </a:pPr>
            <a:r>
              <a:rPr lang="en-US" sz="900" b="1" dirty="0"/>
              <a:t>© 2018 W. W. Norton &amp; Co., Inc.</a:t>
            </a:r>
          </a:p>
        </p:txBody>
      </p:sp>
      <p:sp>
        <p:nvSpPr>
          <p:cNvPr id="8" name="Title 7"/>
          <p:cNvSpPr>
            <a:spLocks noGrp="1"/>
          </p:cNvSpPr>
          <p:nvPr>
            <p:ph type="title"/>
          </p:nvPr>
        </p:nvSpPr>
        <p:spPr>
          <a:xfrm>
            <a:off x="342901" y="347663"/>
            <a:ext cx="8447087" cy="1100137"/>
          </a:xfrm>
        </p:spPr>
        <p:txBody>
          <a:bodyPr/>
          <a:lstStyle/>
          <a:p>
            <a:r>
              <a:rPr lang="en-US"/>
              <a:t>Click to edit Master title style</a:t>
            </a:r>
            <a:endParaRPr lang="en-US" dirty="0"/>
          </a:p>
        </p:txBody>
      </p:sp>
      <p:sp>
        <p:nvSpPr>
          <p:cNvPr id="10" name="Text Placeholder 9"/>
          <p:cNvSpPr>
            <a:spLocks noGrp="1"/>
          </p:cNvSpPr>
          <p:nvPr>
            <p:ph type="body" sz="quarter" idx="10"/>
          </p:nvPr>
        </p:nvSpPr>
        <p:spPr>
          <a:xfrm>
            <a:off x="415925" y="1358900"/>
            <a:ext cx="8399463" cy="137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1"/>
          </p:nvPr>
        </p:nvSpPr>
        <p:spPr>
          <a:xfrm>
            <a:off x="415925" y="3810000"/>
            <a:ext cx="8399463" cy="2628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00311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4D6DB"/>
        </a:solidFill>
        <a:effectLst/>
      </p:bgPr>
    </p:bg>
    <p:spTree>
      <p:nvGrpSpPr>
        <p:cNvPr id="1" name=""/>
        <p:cNvGrpSpPr/>
        <p:nvPr/>
      </p:nvGrpSpPr>
      <p:grpSpPr>
        <a:xfrm>
          <a:off x="0" y="0"/>
          <a:ext cx="0" cy="0"/>
          <a:chOff x="0" y="0"/>
          <a:chExt cx="0" cy="0"/>
        </a:xfrm>
      </p:grpSpPr>
      <p:sp>
        <p:nvSpPr>
          <p:cNvPr id="17" name="Rectangle 16"/>
          <p:cNvSpPr>
            <a:spLocks noChangeAspect="1"/>
          </p:cNvSpPr>
          <p:nvPr/>
        </p:nvSpPr>
        <p:spPr bwMode="auto">
          <a:xfrm>
            <a:off x="347663" y="347663"/>
            <a:ext cx="8458200" cy="6096000"/>
          </a:xfrm>
          <a:prstGeom prst="rect">
            <a:avLst/>
          </a:prstGeom>
          <a:solidFill>
            <a:schemeClr val="bg1"/>
          </a:solidFill>
          <a:ln w="9525">
            <a:solidFill>
              <a:srgbClr val="B6DCDF"/>
            </a:solidFill>
            <a:miter lim="800000"/>
            <a:headEnd/>
            <a:tailEnd/>
          </a:ln>
          <a:effectLst>
            <a:outerShdw blurRad="40000" dist="23000" dir="5400000" rotWithShape="0">
              <a:srgbClr val="000000">
                <a:alpha val="34998"/>
              </a:srgbClr>
            </a:outerShdw>
          </a:effectLst>
        </p:spPr>
        <p:txBody>
          <a:bodyPr anchor="ctr"/>
          <a:lstStyle/>
          <a:p>
            <a:pPr algn="ctr">
              <a:defRPr/>
            </a:pPr>
            <a:endParaRPr lang="en-US">
              <a:solidFill>
                <a:schemeClr val="lt1"/>
              </a:solidFill>
              <a:latin typeface="+mn-lt"/>
              <a:ea typeface="+mn-ea"/>
              <a:cs typeface="+mn-cs"/>
            </a:endParaRPr>
          </a:p>
        </p:txBody>
      </p:sp>
      <p:sp>
        <p:nvSpPr>
          <p:cNvPr id="1027" name="Rectangle 2"/>
          <p:cNvSpPr>
            <a:spLocks noGrp="1" noChangeArrowheads="1"/>
          </p:cNvSpPr>
          <p:nvPr>
            <p:ph type="title"/>
          </p:nvPr>
        </p:nvSpPr>
        <p:spPr bwMode="auto">
          <a:xfrm>
            <a:off x="347663" y="347663"/>
            <a:ext cx="8447087" cy="1100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466725" y="1508125"/>
            <a:ext cx="8143875" cy="4740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9" name="Rectangle 56"/>
          <p:cNvSpPr>
            <a:spLocks noChangeArrowheads="1"/>
          </p:cNvSpPr>
          <p:nvPr/>
        </p:nvSpPr>
        <p:spPr bwMode="auto">
          <a:xfrm>
            <a:off x="6764338" y="6683375"/>
            <a:ext cx="2133600" cy="1206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r"/>
            <a:fld id="{A768DDF3-3CC3-2343-A4A8-BF57E81E4D01}" type="slidenum">
              <a:rPr lang="en-US" sz="1000" b="1">
                <a:solidFill>
                  <a:srgbClr val="4D4D4D"/>
                </a:solidFill>
              </a:rPr>
              <a:pPr algn="r"/>
              <a:t>‹#›</a:t>
            </a:fld>
            <a:endParaRPr lang="en-US" sz="1000" b="1">
              <a:solidFill>
                <a:srgbClr val="4D4D4D"/>
              </a:solidFill>
            </a:endParaRPr>
          </a:p>
        </p:txBody>
      </p:sp>
      <p:sp>
        <p:nvSpPr>
          <p:cNvPr id="1030" name="Text Box 57"/>
          <p:cNvSpPr txBox="1">
            <a:spLocks noChangeArrowheads="1"/>
          </p:cNvSpPr>
          <p:nvPr/>
        </p:nvSpPr>
        <p:spPr bwMode="auto">
          <a:xfrm>
            <a:off x="257175" y="6629400"/>
            <a:ext cx="4968875"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spAutoFit/>
          </a:bodyPr>
          <a:lstStyle>
            <a:lvl1pPr eaLnBrk="0" hangingPunct="0">
              <a:defRPr sz="2000">
                <a:solidFill>
                  <a:schemeClr val="tx1"/>
                </a:solidFill>
                <a:latin typeface="Arial" charset="0"/>
                <a:ea typeface="ＭＳ Ｐゴシック" charset="0"/>
                <a:cs typeface="ＭＳ Ｐゴシック" charset="0"/>
              </a:defRPr>
            </a:lvl1pPr>
            <a:lvl2pPr marL="742950" indent="-285750" eaLnBrk="0" hangingPunct="0">
              <a:defRPr sz="2000">
                <a:solidFill>
                  <a:schemeClr val="tx1"/>
                </a:solidFill>
                <a:latin typeface="Arial" charset="0"/>
                <a:ea typeface="ＭＳ Ｐゴシック" charset="0"/>
                <a:cs typeface="ＭＳ Ｐゴシック" charset="0"/>
              </a:defRPr>
            </a:lvl2pPr>
            <a:lvl3pPr marL="1143000" indent="-228600" eaLnBrk="0" hangingPunct="0">
              <a:defRPr sz="2000">
                <a:solidFill>
                  <a:schemeClr val="tx1"/>
                </a:solidFill>
                <a:latin typeface="Arial" charset="0"/>
                <a:ea typeface="ＭＳ Ｐゴシック" charset="0"/>
                <a:cs typeface="ＭＳ Ｐゴシック" charset="0"/>
              </a:defRPr>
            </a:lvl3pPr>
            <a:lvl4pPr marL="1600200" indent="-228600" eaLnBrk="0" hangingPunct="0">
              <a:defRPr sz="2000">
                <a:solidFill>
                  <a:schemeClr val="tx1"/>
                </a:solidFill>
                <a:latin typeface="Arial" charset="0"/>
                <a:ea typeface="ＭＳ Ｐゴシック" charset="0"/>
                <a:cs typeface="ＭＳ Ｐゴシック" charset="0"/>
              </a:defRPr>
            </a:lvl4pPr>
            <a:lvl5pPr marL="2057400" indent="-228600" eaLnBrk="0" hangingPunct="0">
              <a:defRPr sz="20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000">
                <a:solidFill>
                  <a:schemeClr val="tx1"/>
                </a:solidFill>
                <a:latin typeface="Arial" charset="0"/>
                <a:ea typeface="ＭＳ Ｐゴシック" charset="0"/>
                <a:cs typeface="ＭＳ Ｐゴシック" charset="0"/>
              </a:defRPr>
            </a:lvl9pPr>
          </a:lstStyle>
          <a:p>
            <a:pPr eaLnBrk="1" hangingPunct="1">
              <a:spcBef>
                <a:spcPct val="50000"/>
              </a:spcBef>
              <a:defRPr/>
            </a:pPr>
            <a:r>
              <a:rPr lang="en-US" sz="900" b="1" dirty="0"/>
              <a:t>© 2018 W. W. Norton &amp; Co., Inc.</a:t>
            </a:r>
          </a:p>
        </p:txBody>
      </p:sp>
      <p:sp>
        <p:nvSpPr>
          <p:cNvPr id="1031" name="Line 65"/>
          <p:cNvSpPr>
            <a:spLocks noChangeShapeType="1"/>
          </p:cNvSpPr>
          <p:nvPr/>
        </p:nvSpPr>
        <p:spPr bwMode="auto">
          <a:xfrm>
            <a:off x="347663" y="1489075"/>
            <a:ext cx="8458200" cy="0"/>
          </a:xfrm>
          <a:prstGeom prst="line">
            <a:avLst/>
          </a:prstGeom>
          <a:noFill/>
          <a:ln w="38100">
            <a:solidFill>
              <a:srgbClr val="6E4E82"/>
            </a:solidFill>
            <a:miter lim="800000"/>
            <a:headEnd/>
            <a:tailEnd/>
          </a:ln>
          <a:extLst>
            <a:ext uri="{909E8E84-426E-40dd-AFC4-6F175D3DCCD1}">
              <a14:hiddenFill xmlns="" xmlns:a14="http://schemas.microsoft.com/office/drawing/2010/main">
                <a:no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879" r:id="rId1"/>
    <p:sldLayoutId id="2147483877" r:id="rId2"/>
    <p:sldLayoutId id="2147483878" r:id="rId3"/>
    <p:sldLayoutId id="2147483880" r:id="rId4"/>
  </p:sldLayoutIdLst>
  <p:txStyles>
    <p:titleStyle>
      <a:lvl1pPr algn="ctr" rtl="0" eaLnBrk="1" fontAlgn="base" hangingPunct="1">
        <a:lnSpc>
          <a:spcPts val="3900"/>
        </a:lnSpc>
        <a:spcBef>
          <a:spcPct val="0"/>
        </a:spcBef>
        <a:spcAft>
          <a:spcPct val="0"/>
        </a:spcAft>
        <a:defRPr lang="en-US" sz="3200" b="1" dirty="0">
          <a:solidFill>
            <a:srgbClr val="000000"/>
          </a:solidFill>
          <a:latin typeface="+mj-lt"/>
          <a:ea typeface="+mj-ea"/>
          <a:cs typeface="Arial Black"/>
        </a:defRPr>
      </a:lvl1pPr>
      <a:lvl2pPr algn="ctr" rtl="0" eaLnBrk="1" fontAlgn="base" hangingPunct="1">
        <a:lnSpc>
          <a:spcPts val="3900"/>
        </a:lnSpc>
        <a:spcBef>
          <a:spcPct val="0"/>
        </a:spcBef>
        <a:spcAft>
          <a:spcPct val="0"/>
        </a:spcAft>
        <a:defRPr sz="3200" b="1">
          <a:solidFill>
            <a:srgbClr val="000000"/>
          </a:solidFill>
          <a:latin typeface="Rockwell" charset="0"/>
          <a:ea typeface="ＭＳ Ｐゴシック" charset="0"/>
          <a:cs typeface="Arial Black" pitchFamily="34" charset="0"/>
        </a:defRPr>
      </a:lvl2pPr>
      <a:lvl3pPr algn="ctr" rtl="0" eaLnBrk="1" fontAlgn="base" hangingPunct="1">
        <a:lnSpc>
          <a:spcPts val="3900"/>
        </a:lnSpc>
        <a:spcBef>
          <a:spcPct val="0"/>
        </a:spcBef>
        <a:spcAft>
          <a:spcPct val="0"/>
        </a:spcAft>
        <a:defRPr sz="3200" b="1">
          <a:solidFill>
            <a:srgbClr val="000000"/>
          </a:solidFill>
          <a:latin typeface="Rockwell" charset="0"/>
          <a:ea typeface="ＭＳ Ｐゴシック" charset="0"/>
          <a:cs typeface="Arial Black" pitchFamily="34" charset="0"/>
        </a:defRPr>
      </a:lvl3pPr>
      <a:lvl4pPr algn="ctr" rtl="0" eaLnBrk="1" fontAlgn="base" hangingPunct="1">
        <a:lnSpc>
          <a:spcPts val="3900"/>
        </a:lnSpc>
        <a:spcBef>
          <a:spcPct val="0"/>
        </a:spcBef>
        <a:spcAft>
          <a:spcPct val="0"/>
        </a:spcAft>
        <a:defRPr sz="3200" b="1">
          <a:solidFill>
            <a:srgbClr val="000000"/>
          </a:solidFill>
          <a:latin typeface="Rockwell" charset="0"/>
          <a:ea typeface="ＭＳ Ｐゴシック" charset="0"/>
          <a:cs typeface="Arial Black" pitchFamily="34" charset="0"/>
        </a:defRPr>
      </a:lvl4pPr>
      <a:lvl5pPr algn="ctr" rtl="0" eaLnBrk="1" fontAlgn="base" hangingPunct="1">
        <a:lnSpc>
          <a:spcPts val="3900"/>
        </a:lnSpc>
        <a:spcBef>
          <a:spcPct val="0"/>
        </a:spcBef>
        <a:spcAft>
          <a:spcPct val="0"/>
        </a:spcAft>
        <a:defRPr sz="3200" b="1">
          <a:solidFill>
            <a:srgbClr val="000000"/>
          </a:solidFill>
          <a:latin typeface="Rockwell" charset="0"/>
          <a:ea typeface="ＭＳ Ｐゴシック" charset="0"/>
          <a:cs typeface="Arial Black" pitchFamily="34" charset="0"/>
        </a:defRPr>
      </a:lvl5pPr>
      <a:lvl6pPr marL="457200" algn="l" rtl="0" eaLnBrk="1" fontAlgn="base" hangingPunct="1">
        <a:spcBef>
          <a:spcPct val="0"/>
        </a:spcBef>
        <a:spcAft>
          <a:spcPct val="0"/>
        </a:spcAft>
        <a:defRPr sz="4400">
          <a:solidFill>
            <a:schemeClr val="tx2"/>
          </a:solidFill>
          <a:latin typeface="Rockwell" charset="0"/>
          <a:ea typeface="ＭＳ Ｐゴシック" charset="0"/>
          <a:cs typeface="Arial" charset="0"/>
        </a:defRPr>
      </a:lvl6pPr>
      <a:lvl7pPr marL="914400" algn="l" rtl="0" eaLnBrk="1" fontAlgn="base" hangingPunct="1">
        <a:spcBef>
          <a:spcPct val="0"/>
        </a:spcBef>
        <a:spcAft>
          <a:spcPct val="0"/>
        </a:spcAft>
        <a:defRPr sz="4400">
          <a:solidFill>
            <a:schemeClr val="tx2"/>
          </a:solidFill>
          <a:latin typeface="Rockwell" charset="0"/>
          <a:ea typeface="ＭＳ Ｐゴシック" charset="0"/>
          <a:cs typeface="Arial" charset="0"/>
        </a:defRPr>
      </a:lvl7pPr>
      <a:lvl8pPr marL="1371600" algn="l" rtl="0" eaLnBrk="1" fontAlgn="base" hangingPunct="1">
        <a:spcBef>
          <a:spcPct val="0"/>
        </a:spcBef>
        <a:spcAft>
          <a:spcPct val="0"/>
        </a:spcAft>
        <a:defRPr sz="4400">
          <a:solidFill>
            <a:schemeClr val="tx2"/>
          </a:solidFill>
          <a:latin typeface="Rockwell" charset="0"/>
          <a:ea typeface="ＭＳ Ｐゴシック" charset="0"/>
          <a:cs typeface="Arial" charset="0"/>
        </a:defRPr>
      </a:lvl8pPr>
      <a:lvl9pPr marL="1828800" algn="l" rtl="0" eaLnBrk="1" fontAlgn="base" hangingPunct="1">
        <a:spcBef>
          <a:spcPct val="0"/>
        </a:spcBef>
        <a:spcAft>
          <a:spcPct val="0"/>
        </a:spcAft>
        <a:defRPr sz="4400">
          <a:solidFill>
            <a:schemeClr val="tx2"/>
          </a:solidFill>
          <a:latin typeface="Rockwell" charset="0"/>
          <a:ea typeface="ＭＳ Ｐゴシック" charset="0"/>
          <a:cs typeface="Arial" charset="0"/>
        </a:defRPr>
      </a:lvl9pPr>
    </p:titleStyle>
    <p:bodyStyle>
      <a:lvl1pPr marL="342900" indent="-342900" algn="l" rtl="0" eaLnBrk="1" fontAlgn="base" hangingPunct="1">
        <a:spcBef>
          <a:spcPts val="900"/>
        </a:spcBef>
        <a:spcAft>
          <a:spcPct val="0"/>
        </a:spcAft>
        <a:buClr>
          <a:srgbClr val="6E4E82"/>
        </a:buClr>
        <a:buSzPct val="120000"/>
        <a:buFont typeface="Wingdings" charset="0"/>
        <a:buChar char="§"/>
        <a:defRPr lang="en-US" sz="3200" dirty="0">
          <a:solidFill>
            <a:schemeClr val="tx1"/>
          </a:solidFill>
          <a:latin typeface="+mn-lt"/>
          <a:ea typeface="+mn-ea"/>
          <a:cs typeface="Times New Roman"/>
        </a:defRPr>
      </a:lvl1pPr>
      <a:lvl2pPr marL="693738" indent="-346075" algn="l" rtl="0" eaLnBrk="1" fontAlgn="base" hangingPunct="1">
        <a:spcBef>
          <a:spcPts val="600"/>
        </a:spcBef>
        <a:spcAft>
          <a:spcPct val="0"/>
        </a:spcAft>
        <a:buClr>
          <a:srgbClr val="6E4E82"/>
        </a:buClr>
        <a:buFont typeface="Arial" charset="0"/>
        <a:buChar char="•"/>
        <a:defRPr lang="en-US" sz="3000" dirty="0">
          <a:solidFill>
            <a:schemeClr val="tx1"/>
          </a:solidFill>
          <a:latin typeface="+mn-lt"/>
          <a:ea typeface="Arial" charset="0"/>
          <a:cs typeface="Times New Roman"/>
        </a:defRPr>
      </a:lvl2pPr>
      <a:lvl3pPr marL="1041400" indent="-346075" algn="l" rtl="0" eaLnBrk="1" fontAlgn="base" hangingPunct="1">
        <a:spcBef>
          <a:spcPts val="600"/>
        </a:spcBef>
        <a:spcAft>
          <a:spcPct val="0"/>
        </a:spcAft>
        <a:buClr>
          <a:srgbClr val="6E4E82"/>
        </a:buClr>
        <a:buFont typeface="Wingdings" charset="0"/>
        <a:buChar char="§"/>
        <a:defRPr lang="en-US" sz="2800" dirty="0">
          <a:solidFill>
            <a:schemeClr val="tx1"/>
          </a:solidFill>
          <a:latin typeface="+mn-lt"/>
          <a:ea typeface="Arial" charset="0"/>
          <a:cs typeface="Times New Roman"/>
        </a:defRPr>
      </a:lvl3pPr>
      <a:lvl4pPr marL="1389063" indent="-346075" algn="l" rtl="0" eaLnBrk="1" fontAlgn="base" hangingPunct="1">
        <a:spcBef>
          <a:spcPts val="600"/>
        </a:spcBef>
        <a:spcAft>
          <a:spcPct val="0"/>
        </a:spcAft>
        <a:buClr>
          <a:srgbClr val="6E4E82"/>
        </a:buClr>
        <a:buFont typeface="Arial" charset="0"/>
        <a:buChar char="•"/>
        <a:defRPr lang="en-US" sz="2600" dirty="0">
          <a:solidFill>
            <a:schemeClr val="tx1"/>
          </a:solidFill>
          <a:latin typeface="+mn-lt"/>
          <a:ea typeface="Arial" charset="0"/>
          <a:cs typeface="Times New Roman"/>
        </a:defRPr>
      </a:lvl4pPr>
      <a:lvl5pPr marL="1736725" indent="-346075" algn="l" rtl="0" eaLnBrk="1" fontAlgn="base" hangingPunct="1">
        <a:spcBef>
          <a:spcPts val="600"/>
        </a:spcBef>
        <a:spcAft>
          <a:spcPct val="0"/>
        </a:spcAft>
        <a:buClr>
          <a:srgbClr val="6E4E82"/>
        </a:buClr>
        <a:buFont typeface="Wingdings" charset="0"/>
        <a:buChar char="§"/>
        <a:defRPr lang="en-US" sz="2400" dirty="0">
          <a:solidFill>
            <a:schemeClr val="tx1"/>
          </a:solidFill>
          <a:latin typeface="+mn-lt"/>
          <a:ea typeface="Arial" charset="0"/>
          <a:cs typeface="Times New Roman"/>
        </a:defRPr>
      </a:lvl5pPr>
      <a:lvl6pPr marL="2514600" indent="-228600" algn="l" rtl="0" eaLnBrk="1" fontAlgn="base" hangingPunct="1">
        <a:spcBef>
          <a:spcPct val="20000"/>
        </a:spcBef>
        <a:spcAft>
          <a:spcPct val="0"/>
        </a:spcAft>
        <a:buClr>
          <a:srgbClr val="EE3E96"/>
        </a:buClr>
        <a:buChar char="»"/>
        <a:defRPr sz="2000">
          <a:solidFill>
            <a:schemeClr val="tx1"/>
          </a:solidFill>
          <a:latin typeface="+mn-lt"/>
          <a:ea typeface="Arial" charset="0"/>
          <a:cs typeface="+mn-cs"/>
        </a:defRPr>
      </a:lvl6pPr>
      <a:lvl7pPr marL="2971800" indent="-228600" algn="l" rtl="0" eaLnBrk="1" fontAlgn="base" hangingPunct="1">
        <a:spcBef>
          <a:spcPct val="20000"/>
        </a:spcBef>
        <a:spcAft>
          <a:spcPct val="0"/>
        </a:spcAft>
        <a:buClr>
          <a:srgbClr val="EE3E96"/>
        </a:buClr>
        <a:buChar char="»"/>
        <a:defRPr sz="2000">
          <a:solidFill>
            <a:schemeClr val="tx1"/>
          </a:solidFill>
          <a:latin typeface="+mn-lt"/>
          <a:ea typeface="Arial" charset="0"/>
          <a:cs typeface="+mn-cs"/>
        </a:defRPr>
      </a:lvl7pPr>
      <a:lvl8pPr marL="3429000" indent="-228600" algn="l" rtl="0" eaLnBrk="1" fontAlgn="base" hangingPunct="1">
        <a:spcBef>
          <a:spcPct val="20000"/>
        </a:spcBef>
        <a:spcAft>
          <a:spcPct val="0"/>
        </a:spcAft>
        <a:buClr>
          <a:srgbClr val="EE3E96"/>
        </a:buClr>
        <a:buChar char="»"/>
        <a:defRPr sz="2000">
          <a:solidFill>
            <a:schemeClr val="tx1"/>
          </a:solidFill>
          <a:latin typeface="+mn-lt"/>
          <a:ea typeface="Arial" charset="0"/>
          <a:cs typeface="+mn-cs"/>
        </a:defRPr>
      </a:lvl8pPr>
      <a:lvl9pPr marL="3886200" indent="-228600" algn="l" rtl="0" eaLnBrk="1" fontAlgn="base" hangingPunct="1">
        <a:spcBef>
          <a:spcPct val="20000"/>
        </a:spcBef>
        <a:spcAft>
          <a:spcPct val="0"/>
        </a:spcAft>
        <a:buClr>
          <a:srgbClr val="EE3E96"/>
        </a:buClr>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04942-DC1F-BC41-87CF-C8EBE5174B8C}"/>
              </a:ext>
            </a:extLst>
          </p:cNvPr>
          <p:cNvSpPr>
            <a:spLocks noGrp="1"/>
          </p:cNvSpPr>
          <p:nvPr>
            <p:ph type="title"/>
          </p:nvPr>
        </p:nvSpPr>
        <p:spPr>
          <a:xfrm>
            <a:off x="533400" y="304800"/>
            <a:ext cx="8026400" cy="2590800"/>
          </a:xfrm>
        </p:spPr>
        <p:txBody>
          <a:bodyPr/>
          <a:lstStyle/>
          <a:p>
            <a:r>
              <a:rPr lang="en-US" sz="6600" b="0" dirty="0"/>
              <a:t>Race, Ethnicity, and Immigration </a:t>
            </a:r>
          </a:p>
        </p:txBody>
      </p:sp>
      <p:pic>
        <p:nvPicPr>
          <p:cNvPr id="3" name="Picture 2">
            <a:extLst>
              <a:ext uri="{FF2B5EF4-FFF2-40B4-BE49-F238E27FC236}">
                <a16:creationId xmlns:a16="http://schemas.microsoft.com/office/drawing/2014/main" id="{B300537B-ED2C-2349-9C1A-6EEB73E2D335}"/>
              </a:ext>
            </a:extLst>
          </p:cNvPr>
          <p:cNvPicPr>
            <a:picLocks noChangeAspect="1"/>
          </p:cNvPicPr>
          <p:nvPr/>
        </p:nvPicPr>
        <p:blipFill>
          <a:blip r:embed="rId3"/>
          <a:stretch>
            <a:fillRect/>
          </a:stretch>
        </p:blipFill>
        <p:spPr>
          <a:xfrm>
            <a:off x="2895600" y="2514600"/>
            <a:ext cx="3302000" cy="3302000"/>
          </a:xfrm>
          <a:prstGeom prst="rect">
            <a:avLst/>
          </a:prstGeom>
        </p:spPr>
      </p:pic>
    </p:spTree>
    <p:extLst>
      <p:ext uri="{BB962C8B-B14F-4D97-AF65-F5344CB8AC3E}">
        <p14:creationId xmlns:p14="http://schemas.microsoft.com/office/powerpoint/2010/main" val="2431775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AC4EF-D990-4805-9521-0E06515326F6}"/>
              </a:ext>
            </a:extLst>
          </p:cNvPr>
          <p:cNvSpPr>
            <a:spLocks noGrp="1"/>
          </p:cNvSpPr>
          <p:nvPr>
            <p:ph type="title"/>
          </p:nvPr>
        </p:nvSpPr>
        <p:spPr>
          <a:xfrm>
            <a:off x="347663" y="347663"/>
            <a:ext cx="8447087" cy="1100137"/>
          </a:xfrm>
        </p:spPr>
        <p:txBody>
          <a:bodyPr/>
          <a:lstStyle/>
          <a:p>
            <a:pPr>
              <a:lnSpc>
                <a:spcPts val="3875"/>
              </a:lnSpc>
              <a:defRPr/>
            </a:pPr>
            <a:r>
              <a:rPr lang="en-US" dirty="0">
                <a:ea typeface="+mj-ea"/>
              </a:rPr>
              <a:t>Background </a:t>
            </a:r>
            <a:r>
              <a:rPr dirty="0">
                <a:ea typeface="+mj-ea"/>
              </a:rPr>
              <a:t>Race and Ethnicity</a:t>
            </a:r>
          </a:p>
        </p:txBody>
      </p:sp>
      <p:sp>
        <p:nvSpPr>
          <p:cNvPr id="5" name="Content Placeholder 4">
            <a:extLst>
              <a:ext uri="{FF2B5EF4-FFF2-40B4-BE49-F238E27FC236}">
                <a16:creationId xmlns:a16="http://schemas.microsoft.com/office/drawing/2014/main" id="{D7D03A14-2FD4-4674-A171-928F798F277F}"/>
              </a:ext>
            </a:extLst>
          </p:cNvPr>
          <p:cNvSpPr>
            <a:spLocks noGrp="1"/>
          </p:cNvSpPr>
          <p:nvPr>
            <p:ph idx="1"/>
          </p:nvPr>
        </p:nvSpPr>
        <p:spPr>
          <a:xfrm>
            <a:off x="466725" y="1508125"/>
            <a:ext cx="8143875" cy="4740275"/>
          </a:xfrm>
        </p:spPr>
        <p:txBody>
          <a:bodyPr/>
          <a:lstStyle/>
          <a:p>
            <a:pPr>
              <a:defRPr/>
            </a:pPr>
            <a:r>
              <a:rPr dirty="0">
                <a:ea typeface="+mn-ea"/>
              </a:rPr>
              <a:t>Biology and Race</a:t>
            </a:r>
            <a:endParaRPr lang="en-US" dirty="0"/>
          </a:p>
          <a:p>
            <a:pPr marL="814388" lvl="2" indent="-115888">
              <a:spcBef>
                <a:spcPts val="450"/>
              </a:spcBef>
              <a:buSzPct val="45000"/>
              <a:buFont typeface="Wingdings" charset="0"/>
              <a:buChar char=""/>
            </a:pPr>
            <a:r>
              <a:rPr lang="en-US" dirty="0">
                <a:latin typeface="+mj-lt"/>
                <a:ea typeface="MS PGothic" charset="0"/>
                <a:cs typeface="MS PGothic" charset="0"/>
              </a:rPr>
              <a:t>Eighteenth-century creation of race as a category</a:t>
            </a:r>
          </a:p>
          <a:p>
            <a:pPr marL="814388" lvl="2" indent="-115888">
              <a:spcBef>
                <a:spcPts val="450"/>
              </a:spcBef>
              <a:buSzPct val="45000"/>
              <a:buFont typeface="Wingdings" charset="0"/>
              <a:buChar char=""/>
            </a:pPr>
            <a:r>
              <a:rPr lang="en-US" dirty="0">
                <a:latin typeface="+mj-lt"/>
                <a:ea typeface="MS PGothic" charset="0"/>
                <a:cs typeface="MS PGothic" charset="0"/>
              </a:rPr>
              <a:t>Roughly corresponded to the populations of the different continents (Banton 1998)</a:t>
            </a:r>
          </a:p>
          <a:p>
            <a:pPr marL="814388" lvl="2" indent="-115888">
              <a:spcBef>
                <a:spcPts val="450"/>
              </a:spcBef>
              <a:buSzPct val="45000"/>
              <a:buFont typeface="Wingdings" charset="0"/>
              <a:buChar char=""/>
            </a:pPr>
            <a:r>
              <a:rPr lang="en-US" dirty="0">
                <a:latin typeface="+mj-lt"/>
                <a:ea typeface="MS PGothic" charset="0"/>
                <a:cs typeface="MS PGothic" charset="0"/>
              </a:rPr>
              <a:t>Race not supported by biology or scientific principles</a:t>
            </a:r>
          </a:p>
          <a:p>
            <a:pPr marL="466726" lvl="1" indent="-115888">
              <a:spcBef>
                <a:spcPts val="450"/>
              </a:spcBef>
              <a:buSzPct val="45000"/>
              <a:buFont typeface="Wingdings" charset="0"/>
              <a:buChar char=""/>
            </a:pPr>
            <a:endParaRPr lang="en-US" dirty="0">
              <a:latin typeface="+mj-lt"/>
              <a:ea typeface="MS PGothic" charset="0"/>
              <a:cs typeface="MS PGothic" charset="0"/>
            </a:endParaRPr>
          </a:p>
          <a:p>
            <a:pPr lvl="1">
              <a:defRPr/>
            </a:pPr>
            <a:endParaRPr dirty="0">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83B84-73BA-4309-BD3E-26D4257F7351}"/>
              </a:ext>
            </a:extLst>
          </p:cNvPr>
          <p:cNvSpPr>
            <a:spLocks noGrp="1"/>
          </p:cNvSpPr>
          <p:nvPr>
            <p:ph type="title"/>
          </p:nvPr>
        </p:nvSpPr>
        <p:spPr>
          <a:xfrm>
            <a:off x="347663" y="347663"/>
            <a:ext cx="8447087" cy="1100137"/>
          </a:xfrm>
        </p:spPr>
        <p:txBody>
          <a:bodyPr/>
          <a:lstStyle/>
          <a:p>
            <a:pPr>
              <a:lnSpc>
                <a:spcPts val="3875"/>
              </a:lnSpc>
              <a:defRPr/>
            </a:pPr>
            <a:r>
              <a:rPr dirty="0">
                <a:ea typeface="+mj-ea"/>
              </a:rPr>
              <a:t>What Are Race and Ethnicity? </a:t>
            </a:r>
            <a:br>
              <a:rPr dirty="0">
                <a:ea typeface="+mj-ea"/>
              </a:rPr>
            </a:br>
            <a:r>
              <a:rPr dirty="0">
                <a:ea typeface="+mj-ea"/>
              </a:rPr>
              <a:t>Definitions</a:t>
            </a:r>
          </a:p>
        </p:txBody>
      </p:sp>
      <p:sp>
        <p:nvSpPr>
          <p:cNvPr id="10243" name="Content Placeholder 4"/>
          <p:cNvSpPr>
            <a:spLocks noGrp="1" noChangeArrowheads="1"/>
          </p:cNvSpPr>
          <p:nvPr>
            <p:ph idx="1"/>
          </p:nvPr>
        </p:nvSpPr>
        <p:spPr>
          <a:xfrm>
            <a:off x="466725" y="1508125"/>
            <a:ext cx="8143875" cy="4740275"/>
          </a:xfrm>
        </p:spPr>
        <p:txBody>
          <a:bodyPr/>
          <a:lstStyle/>
          <a:p>
            <a:pPr>
              <a:buFont typeface="Wingdings" charset="0"/>
              <a:buChar char=""/>
            </a:pPr>
            <a:r>
              <a:rPr dirty="0">
                <a:latin typeface="Rockwell" charset="0"/>
                <a:ea typeface="MS PGothic" charset="0"/>
                <a:cs typeface="Times New Roman" charset="0"/>
              </a:rPr>
              <a:t>Definitions</a:t>
            </a:r>
          </a:p>
          <a:p>
            <a:pPr lvl="1"/>
            <a:r>
              <a:rPr dirty="0">
                <a:latin typeface="Rockwell" charset="0"/>
                <a:cs typeface="Times New Roman" charset="0"/>
              </a:rPr>
              <a:t>Race: A group of people believed to share common descent, based on perceived innate physical similarities</a:t>
            </a:r>
          </a:p>
          <a:p>
            <a:pPr lvl="1"/>
            <a:r>
              <a:rPr dirty="0">
                <a:latin typeface="Rockwell" charset="0"/>
                <a:cs typeface="Arial" charset="0"/>
              </a:rPr>
              <a:t>Ethnicity: A group of people with a common cultural identification, based on a common language, religion, ancestral origin, or traditional practices</a:t>
            </a:r>
          </a:p>
          <a:p>
            <a:pPr lvl="1"/>
            <a:endParaRPr dirty="0">
              <a:latin typeface="Rockwell" charset="0"/>
              <a:cs typeface="Times New Roman"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90442-EB12-41C6-8C5A-AEE6A5432E60}"/>
              </a:ext>
            </a:extLst>
          </p:cNvPr>
          <p:cNvSpPr>
            <a:spLocks noGrp="1"/>
          </p:cNvSpPr>
          <p:nvPr>
            <p:ph type="title"/>
          </p:nvPr>
        </p:nvSpPr>
        <p:spPr>
          <a:xfrm>
            <a:off x="347663" y="347663"/>
            <a:ext cx="8447087" cy="1100137"/>
          </a:xfrm>
        </p:spPr>
        <p:txBody>
          <a:bodyPr/>
          <a:lstStyle/>
          <a:p>
            <a:pPr>
              <a:lnSpc>
                <a:spcPts val="3875"/>
              </a:lnSpc>
              <a:defRPr/>
            </a:pPr>
            <a:br>
              <a:rPr dirty="0">
                <a:ea typeface="+mj-ea"/>
              </a:rPr>
            </a:br>
            <a:r>
              <a:rPr dirty="0">
                <a:ea typeface="+mj-ea"/>
              </a:rPr>
              <a:t>Definition of Racial Ethnicity</a:t>
            </a:r>
          </a:p>
        </p:txBody>
      </p:sp>
      <p:sp>
        <p:nvSpPr>
          <p:cNvPr id="5" name="Content Placeholder 4">
            <a:extLst>
              <a:ext uri="{FF2B5EF4-FFF2-40B4-BE49-F238E27FC236}">
                <a16:creationId xmlns:a16="http://schemas.microsoft.com/office/drawing/2014/main" id="{E18954E2-9236-45D7-9B06-A438E6ED0A00}"/>
              </a:ext>
            </a:extLst>
          </p:cNvPr>
          <p:cNvSpPr>
            <a:spLocks noGrp="1"/>
          </p:cNvSpPr>
          <p:nvPr>
            <p:ph idx="1"/>
          </p:nvPr>
        </p:nvSpPr>
        <p:spPr>
          <a:xfrm>
            <a:off x="466725" y="1508125"/>
            <a:ext cx="8143875" cy="4740275"/>
          </a:xfrm>
        </p:spPr>
        <p:txBody>
          <a:bodyPr/>
          <a:lstStyle/>
          <a:p>
            <a:pPr>
              <a:buFont typeface="Wingdings" charset="0"/>
              <a:buChar char=""/>
              <a:defRPr/>
            </a:pPr>
            <a:r>
              <a:rPr dirty="0">
                <a:ea typeface="+mn-ea"/>
              </a:rPr>
              <a:t>Definitions</a:t>
            </a:r>
          </a:p>
          <a:p>
            <a:pPr lvl="1">
              <a:defRPr/>
            </a:pPr>
            <a:r>
              <a:rPr dirty="0">
                <a:cs typeface="Arial" charset="0"/>
              </a:rPr>
              <a:t>Racial Ethnicity: An ethnic group perceived to share physical characteristics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C152D-49B8-429D-A8A1-16426592A0A2}"/>
              </a:ext>
            </a:extLst>
          </p:cNvPr>
          <p:cNvSpPr>
            <a:spLocks noGrp="1"/>
          </p:cNvSpPr>
          <p:nvPr>
            <p:ph type="title"/>
          </p:nvPr>
        </p:nvSpPr>
        <p:spPr>
          <a:xfrm>
            <a:off x="347663" y="347663"/>
            <a:ext cx="8447087" cy="1100137"/>
          </a:xfrm>
        </p:spPr>
        <p:txBody>
          <a:bodyPr/>
          <a:lstStyle/>
          <a:p>
            <a:pPr>
              <a:lnSpc>
                <a:spcPts val="3875"/>
              </a:lnSpc>
              <a:defRPr/>
            </a:pPr>
            <a:br>
              <a:rPr dirty="0">
                <a:ea typeface="+mj-ea"/>
              </a:rPr>
            </a:br>
            <a:r>
              <a:rPr dirty="0">
                <a:ea typeface="+mj-ea"/>
              </a:rPr>
              <a:t>Definitions of Endogamy and Exogamy</a:t>
            </a:r>
          </a:p>
        </p:txBody>
      </p:sp>
      <p:sp>
        <p:nvSpPr>
          <p:cNvPr id="5" name="Content Placeholder 4">
            <a:extLst>
              <a:ext uri="{FF2B5EF4-FFF2-40B4-BE49-F238E27FC236}">
                <a16:creationId xmlns:a16="http://schemas.microsoft.com/office/drawing/2014/main" id="{16F080A2-7E00-43E8-958D-4C76B9D09366}"/>
              </a:ext>
            </a:extLst>
          </p:cNvPr>
          <p:cNvSpPr>
            <a:spLocks noGrp="1"/>
          </p:cNvSpPr>
          <p:nvPr>
            <p:ph idx="1"/>
          </p:nvPr>
        </p:nvSpPr>
        <p:spPr>
          <a:xfrm>
            <a:off x="466725" y="1508125"/>
            <a:ext cx="8143875" cy="4740275"/>
          </a:xfrm>
        </p:spPr>
        <p:txBody>
          <a:bodyPr/>
          <a:lstStyle/>
          <a:p>
            <a:pPr>
              <a:buFont typeface="Wingdings" charset="0"/>
              <a:buChar char=""/>
              <a:defRPr/>
            </a:pPr>
            <a:r>
              <a:rPr dirty="0">
                <a:ea typeface="+mn-ea"/>
              </a:rPr>
              <a:t>Definitions</a:t>
            </a:r>
          </a:p>
          <a:p>
            <a:pPr lvl="1">
              <a:defRPr/>
            </a:pPr>
            <a:r>
              <a:rPr dirty="0">
                <a:cs typeface="Arial" charset="0"/>
              </a:rPr>
              <a:t>Endogamy: Marriage and reproduction within a distinct group</a:t>
            </a:r>
          </a:p>
          <a:p>
            <a:pPr lvl="1">
              <a:defRPr/>
            </a:pPr>
            <a:r>
              <a:rPr dirty="0">
                <a:cs typeface="Arial" charset="0"/>
              </a:rPr>
              <a:t>Exogamy: Marriage and reproduction outside one's group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251FCA1-7118-4CA8-B68C-46B97D006EE3}"/>
              </a:ext>
            </a:extLst>
          </p:cNvPr>
          <p:cNvSpPr>
            <a:spLocks noGrp="1"/>
          </p:cNvSpPr>
          <p:nvPr>
            <p:ph type="title"/>
          </p:nvPr>
        </p:nvSpPr>
        <p:spPr/>
        <p:txBody>
          <a:bodyPr/>
          <a:lstStyle/>
          <a:p>
            <a:pPr>
              <a:lnSpc>
                <a:spcPts val="3875"/>
              </a:lnSpc>
              <a:defRPr/>
            </a:pPr>
            <a:r>
              <a:rPr dirty="0">
                <a:ea typeface="+mj-ea"/>
              </a:rPr>
              <a:t>How the U.S. Government Measures Race</a:t>
            </a:r>
          </a:p>
        </p:txBody>
      </p:sp>
      <p:pic>
        <p:nvPicPr>
          <p:cNvPr id="16387" name="Picture 4" descr="A section from the United States 2010 Census that asks about race&#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5606" y="1600200"/>
            <a:ext cx="5791200" cy="4855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D0BA8-8C59-42FD-8EF9-50C78453E087}"/>
              </a:ext>
            </a:extLst>
          </p:cNvPr>
          <p:cNvSpPr>
            <a:spLocks noGrp="1"/>
          </p:cNvSpPr>
          <p:nvPr>
            <p:ph type="title"/>
          </p:nvPr>
        </p:nvSpPr>
        <p:spPr>
          <a:xfrm>
            <a:off x="304800" y="407988"/>
            <a:ext cx="8447088" cy="1100137"/>
          </a:xfrm>
        </p:spPr>
        <p:txBody>
          <a:bodyPr/>
          <a:lstStyle/>
          <a:p>
            <a:pPr>
              <a:lnSpc>
                <a:spcPts val="3875"/>
              </a:lnSpc>
              <a:defRPr/>
            </a:pPr>
            <a:br>
              <a:rPr dirty="0">
                <a:ea typeface="+mj-ea"/>
              </a:rPr>
            </a:br>
            <a:r>
              <a:rPr dirty="0">
                <a:ea typeface="+mj-ea"/>
              </a:rPr>
              <a:t>Whiteness</a:t>
            </a:r>
          </a:p>
        </p:txBody>
      </p:sp>
      <p:sp>
        <p:nvSpPr>
          <p:cNvPr id="5" name="Content Placeholder 4">
            <a:extLst>
              <a:ext uri="{FF2B5EF4-FFF2-40B4-BE49-F238E27FC236}">
                <a16:creationId xmlns:a16="http://schemas.microsoft.com/office/drawing/2014/main" id="{05340CE4-3204-4F4A-86C3-E23006A71A2F}"/>
              </a:ext>
            </a:extLst>
          </p:cNvPr>
          <p:cNvSpPr>
            <a:spLocks noGrp="1"/>
          </p:cNvSpPr>
          <p:nvPr>
            <p:ph idx="1"/>
          </p:nvPr>
        </p:nvSpPr>
        <p:spPr>
          <a:xfrm>
            <a:off x="466725" y="1508125"/>
            <a:ext cx="8143875" cy="4740275"/>
          </a:xfrm>
        </p:spPr>
        <p:txBody>
          <a:bodyPr/>
          <a:lstStyle/>
          <a:p>
            <a:pPr>
              <a:buFont typeface="Wingdings" charset="0"/>
              <a:buChar char=""/>
              <a:defRPr/>
            </a:pPr>
            <a:r>
              <a:rPr dirty="0">
                <a:ea typeface="+mn-ea"/>
              </a:rPr>
              <a:t>What about Whites?</a:t>
            </a:r>
            <a:endParaRPr lang="en-US" dirty="0">
              <a:ea typeface="+mn-ea"/>
            </a:endParaRPr>
          </a:p>
          <a:p>
            <a:pPr marL="466726" lvl="1" indent="-115888">
              <a:spcBef>
                <a:spcPts val="450"/>
              </a:spcBef>
              <a:buSzPct val="45000"/>
              <a:buFont typeface="Wingdings" charset="0"/>
              <a:buChar char=""/>
            </a:pPr>
            <a:r>
              <a:rPr lang="en-US" dirty="0">
                <a:latin typeface="+mj-lt"/>
                <a:ea typeface="MS PGothic" charset="0"/>
                <a:cs typeface="MS PGothic" charset="0"/>
              </a:rPr>
              <a:t>Whiteness is another culturally constructed category.</a:t>
            </a:r>
          </a:p>
          <a:p>
            <a:pPr marL="466726" lvl="1" indent="-115888">
              <a:spcBef>
                <a:spcPts val="450"/>
              </a:spcBef>
              <a:buSzPct val="45000"/>
              <a:buFont typeface="Wingdings" charset="0"/>
              <a:buChar char=""/>
            </a:pPr>
            <a:r>
              <a:rPr lang="en-US" dirty="0">
                <a:latin typeface="+mj-lt"/>
                <a:ea typeface="MS PGothic" charset="0"/>
                <a:cs typeface="MS PGothic" charset="0"/>
              </a:rPr>
              <a:t>Who is considered “White” has changed over history.</a:t>
            </a:r>
          </a:p>
          <a:p>
            <a:pPr marL="466726" lvl="1" indent="-115888">
              <a:spcBef>
                <a:spcPts val="450"/>
              </a:spcBef>
              <a:buSzPct val="45000"/>
              <a:buFont typeface="Wingdings" charset="0"/>
              <a:buChar char=""/>
            </a:pPr>
            <a:r>
              <a:rPr lang="en-US" dirty="0">
                <a:latin typeface="+mj-lt"/>
                <a:ea typeface="MS PGothic" charset="0"/>
                <a:cs typeface="MS PGothic" charset="0"/>
              </a:rPr>
              <a:t>Whiteness is also perceived as biological but is in fact culturally constructed.</a:t>
            </a:r>
          </a:p>
          <a:p>
            <a:pPr marL="466726" lvl="1" indent="-115888">
              <a:spcBef>
                <a:spcPts val="450"/>
              </a:spcBef>
              <a:buSzPct val="45000"/>
              <a:buFont typeface="Wingdings" charset="0"/>
              <a:buChar char=""/>
            </a:pPr>
            <a:endParaRPr lang="en-US" dirty="0">
              <a:latin typeface="+mj-lt"/>
              <a:ea typeface="MS PGothic" charset="0"/>
              <a:cs typeface="MS PGothic" charset="0"/>
            </a:endParaRPr>
          </a:p>
          <a:p>
            <a:pPr>
              <a:buFont typeface="Wingdings" charset="0"/>
              <a:buChar char=""/>
              <a:defRPr/>
            </a:pPr>
            <a:endParaRPr dirty="0">
              <a:ea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AD94F-54A0-4AFE-980D-82577AB29FE4}"/>
              </a:ext>
            </a:extLst>
          </p:cNvPr>
          <p:cNvSpPr>
            <a:spLocks noGrp="1"/>
          </p:cNvSpPr>
          <p:nvPr>
            <p:ph type="title"/>
          </p:nvPr>
        </p:nvSpPr>
        <p:spPr>
          <a:xfrm>
            <a:off x="347663" y="347663"/>
            <a:ext cx="8447087" cy="1100137"/>
          </a:xfrm>
        </p:spPr>
        <p:txBody>
          <a:bodyPr/>
          <a:lstStyle/>
          <a:p>
            <a:pPr>
              <a:lnSpc>
                <a:spcPts val="3875"/>
              </a:lnSpc>
              <a:defRPr/>
            </a:pPr>
            <a:br>
              <a:rPr dirty="0">
                <a:ea typeface="+mj-ea"/>
              </a:rPr>
            </a:br>
            <a:r>
              <a:rPr sz="4800" dirty="0">
                <a:ea typeface="+mj-ea"/>
              </a:rPr>
              <a:t>Minority Group</a:t>
            </a:r>
            <a:endParaRPr dirty="0">
              <a:ea typeface="+mj-ea"/>
            </a:endParaRPr>
          </a:p>
        </p:txBody>
      </p:sp>
      <p:sp>
        <p:nvSpPr>
          <p:cNvPr id="5" name="Content Placeholder 4">
            <a:extLst>
              <a:ext uri="{FF2B5EF4-FFF2-40B4-BE49-F238E27FC236}">
                <a16:creationId xmlns:a16="http://schemas.microsoft.com/office/drawing/2014/main" id="{825B2C31-133B-4960-8628-E50478DC0DEC}"/>
              </a:ext>
            </a:extLst>
          </p:cNvPr>
          <p:cNvSpPr>
            <a:spLocks noGrp="1"/>
          </p:cNvSpPr>
          <p:nvPr>
            <p:ph idx="1"/>
          </p:nvPr>
        </p:nvSpPr>
        <p:spPr>
          <a:xfrm>
            <a:off x="466725" y="1508125"/>
            <a:ext cx="8143875" cy="4740275"/>
          </a:xfrm>
        </p:spPr>
        <p:txBody>
          <a:bodyPr/>
          <a:lstStyle/>
          <a:p>
            <a:pPr>
              <a:defRPr/>
            </a:pPr>
            <a:r>
              <a:rPr dirty="0">
                <a:cs typeface="Arial" charset="0"/>
              </a:rPr>
              <a:t>Minority Group: A racial or ethnic group that occupies a subordinate status in society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CAD9-D07A-49B4-A659-D836AC592E76}"/>
              </a:ext>
            </a:extLst>
          </p:cNvPr>
          <p:cNvSpPr>
            <a:spLocks noGrp="1"/>
          </p:cNvSpPr>
          <p:nvPr>
            <p:ph type="title"/>
          </p:nvPr>
        </p:nvSpPr>
        <p:spPr>
          <a:xfrm>
            <a:off x="347663" y="347663"/>
            <a:ext cx="8447087" cy="1100137"/>
          </a:xfrm>
        </p:spPr>
        <p:txBody>
          <a:bodyPr/>
          <a:lstStyle/>
          <a:p>
            <a:pPr>
              <a:lnSpc>
                <a:spcPts val="3875"/>
              </a:lnSpc>
              <a:defRPr/>
            </a:pPr>
            <a:r>
              <a:rPr dirty="0">
                <a:ea typeface="+mj-ea"/>
              </a:rPr>
              <a:t>American Stories: American Indians</a:t>
            </a:r>
          </a:p>
        </p:txBody>
      </p:sp>
      <p:sp>
        <p:nvSpPr>
          <p:cNvPr id="5" name="Content Placeholder 4">
            <a:extLst>
              <a:ext uri="{FF2B5EF4-FFF2-40B4-BE49-F238E27FC236}">
                <a16:creationId xmlns:a16="http://schemas.microsoft.com/office/drawing/2014/main" id="{81E62DF4-DE2F-49E8-99F3-5A24A6DF0C94}"/>
              </a:ext>
            </a:extLst>
          </p:cNvPr>
          <p:cNvSpPr>
            <a:spLocks noGrp="1"/>
          </p:cNvSpPr>
          <p:nvPr>
            <p:ph idx="1"/>
          </p:nvPr>
        </p:nvSpPr>
        <p:spPr>
          <a:xfrm>
            <a:off x="466725" y="1508125"/>
            <a:ext cx="4518025" cy="3825875"/>
          </a:xfrm>
        </p:spPr>
        <p:txBody>
          <a:bodyPr/>
          <a:lstStyle/>
          <a:p>
            <a:pPr>
              <a:buFont typeface="Wingdings" charset="0"/>
              <a:buChar char=""/>
              <a:defRPr/>
            </a:pPr>
            <a:r>
              <a:rPr dirty="0">
                <a:ea typeface="+mn-ea"/>
              </a:rPr>
              <a:t>American Indians</a:t>
            </a:r>
          </a:p>
          <a:p>
            <a:pPr lvl="1">
              <a:defRPr/>
            </a:pPr>
            <a:r>
              <a:rPr dirty="0">
                <a:cs typeface="Arial" charset="0"/>
              </a:rPr>
              <a:t>Traditional Family Life</a:t>
            </a:r>
          </a:p>
          <a:p>
            <a:pPr lvl="1">
              <a:defRPr/>
            </a:pPr>
            <a:r>
              <a:rPr dirty="0">
                <a:cs typeface="Arial" charset="0"/>
              </a:rPr>
              <a:t>On and Off the Reservations</a:t>
            </a:r>
            <a:endParaRPr lang="en-US" dirty="0">
              <a:cs typeface="Arial" charset="0"/>
            </a:endParaRPr>
          </a:p>
          <a:p>
            <a:pPr lvl="1">
              <a:defRPr/>
            </a:pPr>
            <a:r>
              <a:rPr lang="en-US" dirty="0">
                <a:latin typeface="+mj-lt"/>
                <a:ea typeface="MS PGothic" charset="0"/>
                <a:cs typeface="MS PGothic" charset="0"/>
              </a:rPr>
              <a:t>Many still live in very harsh conditions far from ancestral homelands.</a:t>
            </a:r>
          </a:p>
          <a:p>
            <a:pPr lvl="1">
              <a:defRPr/>
            </a:pPr>
            <a:endParaRPr dirty="0">
              <a:cs typeface="Arial" charset="0"/>
            </a:endParaRPr>
          </a:p>
        </p:txBody>
      </p:sp>
      <p:pic>
        <p:nvPicPr>
          <p:cNvPr id="3" name="Picture 2">
            <a:extLst>
              <a:ext uri="{FF2B5EF4-FFF2-40B4-BE49-F238E27FC236}">
                <a16:creationId xmlns:a16="http://schemas.microsoft.com/office/drawing/2014/main" id="{0CC77B39-4CFF-874E-AD86-2E3F1531DBA8}"/>
              </a:ext>
            </a:extLst>
          </p:cNvPr>
          <p:cNvPicPr>
            <a:picLocks noChangeAspect="1"/>
          </p:cNvPicPr>
          <p:nvPr/>
        </p:nvPicPr>
        <p:blipFill>
          <a:blip r:embed="rId3"/>
          <a:stretch>
            <a:fillRect/>
          </a:stretch>
        </p:blipFill>
        <p:spPr>
          <a:xfrm>
            <a:off x="4984750" y="2362200"/>
            <a:ext cx="3810000" cy="25146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3CED6-A1D0-4A01-B021-FE07767BE19E}"/>
              </a:ext>
            </a:extLst>
          </p:cNvPr>
          <p:cNvSpPr>
            <a:spLocks noGrp="1"/>
          </p:cNvSpPr>
          <p:nvPr>
            <p:ph type="title"/>
          </p:nvPr>
        </p:nvSpPr>
        <p:spPr>
          <a:xfrm>
            <a:off x="347663" y="347663"/>
            <a:ext cx="8447087" cy="1100137"/>
          </a:xfrm>
        </p:spPr>
        <p:txBody>
          <a:bodyPr/>
          <a:lstStyle/>
          <a:p>
            <a:pPr>
              <a:lnSpc>
                <a:spcPts val="3875"/>
              </a:lnSpc>
            </a:pPr>
            <a:r>
              <a:rPr dirty="0">
                <a:latin typeface="Rockwell" charset="0"/>
                <a:ea typeface="MS PGothic" charset="0"/>
                <a:cs typeface="Arial Black" charset="0"/>
              </a:rPr>
              <a:t>American Stories: African Americans and Slavery</a:t>
            </a:r>
            <a:r>
              <a:rPr lang="ja-JP" altLang="en-US" dirty="0">
                <a:latin typeface="Rockwell" charset="0"/>
                <a:ea typeface="MS PGothic" charset="0"/>
                <a:cs typeface="Arial Black" charset="0"/>
              </a:rPr>
              <a:t>’</a:t>
            </a:r>
            <a:r>
              <a:rPr dirty="0">
                <a:latin typeface="Rockwell" charset="0"/>
                <a:ea typeface="MS PGothic" charset="0"/>
                <a:cs typeface="Arial Black" charset="0"/>
              </a:rPr>
              <a:t>s Legacy</a:t>
            </a:r>
          </a:p>
        </p:txBody>
      </p:sp>
      <p:sp>
        <p:nvSpPr>
          <p:cNvPr id="26627" name="Content Placeholder 4"/>
          <p:cNvSpPr>
            <a:spLocks noGrp="1" noChangeArrowheads="1"/>
          </p:cNvSpPr>
          <p:nvPr>
            <p:ph idx="1"/>
          </p:nvPr>
        </p:nvSpPr>
        <p:spPr>
          <a:xfrm>
            <a:off x="466725" y="1508125"/>
            <a:ext cx="8143875" cy="4740275"/>
          </a:xfrm>
        </p:spPr>
        <p:txBody>
          <a:bodyPr/>
          <a:lstStyle/>
          <a:p>
            <a:pPr>
              <a:buFont typeface="Wingdings" charset="0"/>
              <a:buChar char=""/>
            </a:pPr>
            <a:r>
              <a:rPr dirty="0">
                <a:latin typeface="Rockwell" charset="0"/>
                <a:ea typeface="MS PGothic" charset="0"/>
                <a:cs typeface="Times New Roman" charset="0"/>
              </a:rPr>
              <a:t>African Americans</a:t>
            </a:r>
          </a:p>
          <a:p>
            <a:pPr lvl="1"/>
            <a:r>
              <a:rPr dirty="0">
                <a:latin typeface="Rockwell" charset="0"/>
                <a:cs typeface="Times New Roman" charset="0"/>
              </a:rPr>
              <a:t>Slavery</a:t>
            </a:r>
            <a:r>
              <a:rPr lang="ja-JP" altLang="en-US" sz="3200">
                <a:latin typeface="Rockwell" charset="0"/>
                <a:cs typeface="Times New Roman" charset="0"/>
              </a:rPr>
              <a:t>’</a:t>
            </a:r>
            <a:r>
              <a:rPr altLang="ja-JP" dirty="0">
                <a:latin typeface="Rockwell" charset="0"/>
                <a:cs typeface="Times New Roman" charset="0"/>
              </a:rPr>
              <a:t>s Legacy</a:t>
            </a:r>
          </a:p>
          <a:p>
            <a:pPr lvl="2">
              <a:buFont typeface="Wingdings" charset="0"/>
              <a:buChar char=""/>
            </a:pPr>
            <a:r>
              <a:rPr sz="2600" dirty="0">
                <a:latin typeface="Rockwell" charset="0"/>
                <a:cs typeface="Times New Roman" charset="0"/>
              </a:rPr>
              <a:t> The Moynihan Report</a:t>
            </a:r>
            <a:r>
              <a:rPr sz="2600" dirty="0">
                <a:latin typeface="Arial" charset="0"/>
                <a:cs typeface="Times New Roman" charset="0"/>
              </a:rPr>
              <a:t>—</a:t>
            </a:r>
            <a:r>
              <a:rPr sz="2600" dirty="0">
                <a:latin typeface="Rockwell" charset="0"/>
                <a:cs typeface="Times New Roman" charset="0"/>
              </a:rPr>
              <a:t>1965</a:t>
            </a:r>
            <a:endParaRPr lang="en-US" sz="2600" dirty="0">
              <a:latin typeface="Rockwell" charset="0"/>
              <a:cs typeface="Times New Roman" charset="0"/>
            </a:endParaRPr>
          </a:p>
          <a:p>
            <a:pPr marL="1162051" lvl="3" indent="-115888">
              <a:spcBef>
                <a:spcPts val="450"/>
              </a:spcBef>
              <a:buSzPct val="45000"/>
              <a:buFont typeface="Wingdings" charset="0"/>
              <a:buChar char=""/>
            </a:pPr>
            <a:r>
              <a:rPr lang="en-US" sz="2400" dirty="0">
                <a:ea typeface="MS PGothic" charset="0"/>
                <a:cs typeface="MS PGothic" charset="0"/>
              </a:rPr>
              <a:t>Led to assessment by Senator Daniel Patrick Moynihan in the Moynihan Report</a:t>
            </a:r>
          </a:p>
          <a:p>
            <a:pPr marL="1162051" lvl="3" indent="-115888">
              <a:spcBef>
                <a:spcPts val="450"/>
              </a:spcBef>
              <a:buSzPct val="45000"/>
              <a:buFont typeface="Wingdings" charset="0"/>
              <a:buChar char=""/>
            </a:pPr>
            <a:r>
              <a:rPr lang="en-US" sz="2400" dirty="0">
                <a:ea typeface="MS PGothic" charset="0"/>
                <a:cs typeface="MS PGothic" charset="0"/>
              </a:rPr>
              <a:t>Daniel Patrick Moynihan, U.S. senator (NY), sociologist and government analyst</a:t>
            </a:r>
          </a:p>
          <a:p>
            <a:pPr marL="1162051" lvl="3" indent="-115888">
              <a:spcBef>
                <a:spcPts val="450"/>
              </a:spcBef>
              <a:buSzPct val="45000"/>
              <a:buFont typeface="Wingdings" charset="0"/>
              <a:buChar char=""/>
            </a:pPr>
            <a:r>
              <a:rPr lang="en-US" sz="2400" dirty="0">
                <a:ea typeface="MS PGothic" charset="0"/>
                <a:cs typeface="MS PGothic" charset="0"/>
              </a:rPr>
              <a:t>Contributed to the belief that the nature of the Black family was fundamentally flawed</a:t>
            </a:r>
          </a:p>
          <a:p>
            <a:pPr lvl="4">
              <a:buFont typeface="Wingdings" charset="0"/>
              <a:buChar char=""/>
            </a:pPr>
            <a:endParaRPr dirty="0">
              <a:latin typeface="Rockwell" charset="0"/>
              <a:cs typeface="Times New Roman"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1B983-9D86-40AC-A086-9AC14D078F7C}"/>
              </a:ext>
            </a:extLst>
          </p:cNvPr>
          <p:cNvSpPr>
            <a:spLocks noGrp="1"/>
          </p:cNvSpPr>
          <p:nvPr>
            <p:ph type="title"/>
          </p:nvPr>
        </p:nvSpPr>
        <p:spPr>
          <a:xfrm>
            <a:off x="347663" y="347663"/>
            <a:ext cx="8447087" cy="1100137"/>
          </a:xfrm>
        </p:spPr>
        <p:txBody>
          <a:bodyPr/>
          <a:lstStyle/>
          <a:p>
            <a:pPr>
              <a:lnSpc>
                <a:spcPts val="3875"/>
              </a:lnSpc>
              <a:defRPr/>
            </a:pPr>
            <a:r>
              <a:rPr dirty="0">
                <a:ea typeface="+mj-ea"/>
              </a:rPr>
              <a:t>American Stories: African Americans</a:t>
            </a:r>
            <a:r>
              <a:rPr lang="en-US" dirty="0">
                <a:ea typeface="+mj-ea"/>
              </a:rPr>
              <a:t> Continue …</a:t>
            </a:r>
            <a:endParaRPr dirty="0">
              <a:ea typeface="+mj-ea"/>
            </a:endParaRPr>
          </a:p>
        </p:txBody>
      </p:sp>
      <p:sp>
        <p:nvSpPr>
          <p:cNvPr id="28675" name="Content Placeholder 4"/>
          <p:cNvSpPr>
            <a:spLocks noGrp="1" noChangeArrowheads="1"/>
          </p:cNvSpPr>
          <p:nvPr>
            <p:ph idx="1"/>
          </p:nvPr>
        </p:nvSpPr>
        <p:spPr>
          <a:xfrm>
            <a:off x="466725" y="1508125"/>
            <a:ext cx="8143875" cy="4740275"/>
          </a:xfrm>
        </p:spPr>
        <p:txBody>
          <a:bodyPr/>
          <a:lstStyle/>
          <a:p>
            <a:pPr>
              <a:buFont typeface="Wingdings" charset="0"/>
              <a:buChar char=""/>
            </a:pPr>
            <a:r>
              <a:rPr dirty="0">
                <a:latin typeface="Rockwell" charset="0"/>
                <a:ea typeface="MS PGothic" charset="0"/>
                <a:cs typeface="Times New Roman" charset="0"/>
              </a:rPr>
              <a:t>African Americans</a:t>
            </a:r>
          </a:p>
          <a:p>
            <a:pPr lvl="1"/>
            <a:r>
              <a:rPr dirty="0">
                <a:latin typeface="Rockwell" charset="0"/>
                <a:cs typeface="Times New Roman" charset="0"/>
              </a:rPr>
              <a:t>Slavery</a:t>
            </a:r>
            <a:r>
              <a:rPr lang="ja-JP" altLang="en-US" sz="3200">
                <a:latin typeface="Rockwell" charset="0"/>
                <a:cs typeface="Times New Roman" charset="0"/>
              </a:rPr>
              <a:t>’</a:t>
            </a:r>
            <a:r>
              <a:rPr altLang="ja-JP" dirty="0">
                <a:latin typeface="Rockwell" charset="0"/>
                <a:cs typeface="Times New Roman" charset="0"/>
              </a:rPr>
              <a:t>s Legacy</a:t>
            </a:r>
          </a:p>
          <a:p>
            <a:pPr lvl="1"/>
            <a:r>
              <a:rPr dirty="0">
                <a:latin typeface="Rockwell" charset="0"/>
                <a:cs typeface="Times New Roman" charset="0"/>
              </a:rPr>
              <a:t>Family Resilience</a:t>
            </a:r>
          </a:p>
          <a:p>
            <a:pPr lvl="1"/>
            <a:r>
              <a:rPr dirty="0">
                <a:latin typeface="Rockwell" charset="0"/>
                <a:cs typeface="Times New Roman" charset="0"/>
              </a:rPr>
              <a:t>Urban Poverty</a:t>
            </a:r>
            <a:endParaRPr lang="en-US" dirty="0">
              <a:latin typeface="Rockwell" charset="0"/>
              <a:cs typeface="Times New Roman" charset="0"/>
            </a:endParaRPr>
          </a:p>
          <a:p>
            <a:pPr lvl="1"/>
            <a:r>
              <a:rPr lang="en-US" dirty="0">
                <a:latin typeface="Rockwell" charset="0"/>
                <a:cs typeface="Times New Roman" charset="0"/>
              </a:rPr>
              <a:t>Retreat from Marriage?</a:t>
            </a:r>
          </a:p>
          <a:p>
            <a:pPr lvl="1"/>
            <a:endParaRPr dirty="0">
              <a:latin typeface="Rockwell" charset="0"/>
              <a:cs typeface="Times New Roman"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F3653-8F62-4FA2-8858-615B8A6980B8}"/>
              </a:ext>
            </a:extLst>
          </p:cNvPr>
          <p:cNvSpPr>
            <a:spLocks noGrp="1"/>
          </p:cNvSpPr>
          <p:nvPr>
            <p:ph type="title"/>
          </p:nvPr>
        </p:nvSpPr>
        <p:spPr>
          <a:xfrm>
            <a:off x="347663" y="347663"/>
            <a:ext cx="8447087" cy="1100137"/>
          </a:xfrm>
        </p:spPr>
        <p:txBody>
          <a:bodyPr/>
          <a:lstStyle/>
          <a:p>
            <a:pPr>
              <a:lnSpc>
                <a:spcPts val="3875"/>
              </a:lnSpc>
              <a:defRPr/>
            </a:pPr>
            <a:r>
              <a:rPr dirty="0">
                <a:ea typeface="+mj-ea"/>
              </a:rPr>
              <a:t>American Stories: Latinos</a:t>
            </a:r>
          </a:p>
        </p:txBody>
      </p:sp>
      <p:sp>
        <p:nvSpPr>
          <p:cNvPr id="5" name="Content Placeholder 4">
            <a:extLst>
              <a:ext uri="{FF2B5EF4-FFF2-40B4-BE49-F238E27FC236}">
                <a16:creationId xmlns:a16="http://schemas.microsoft.com/office/drawing/2014/main" id="{788C5F09-7C3C-43DF-98C5-555A22F04A81}"/>
              </a:ext>
            </a:extLst>
          </p:cNvPr>
          <p:cNvSpPr>
            <a:spLocks noGrp="1"/>
          </p:cNvSpPr>
          <p:nvPr>
            <p:ph idx="1"/>
          </p:nvPr>
        </p:nvSpPr>
        <p:spPr>
          <a:xfrm>
            <a:off x="466725" y="1508125"/>
            <a:ext cx="8143875" cy="4740275"/>
          </a:xfrm>
        </p:spPr>
        <p:txBody>
          <a:bodyPr/>
          <a:lstStyle/>
          <a:p>
            <a:pPr>
              <a:buFont typeface="Wingdings" charset="0"/>
              <a:buChar char=""/>
              <a:defRPr/>
            </a:pPr>
            <a:r>
              <a:rPr dirty="0">
                <a:ea typeface="+mn-ea"/>
              </a:rPr>
              <a:t>Latinos</a:t>
            </a:r>
          </a:p>
          <a:p>
            <a:pPr lvl="1">
              <a:defRPr/>
            </a:pPr>
            <a:r>
              <a:rPr dirty="0">
                <a:cs typeface="Arial" charset="0"/>
              </a:rPr>
              <a:t>Culture and Diversity</a:t>
            </a:r>
            <a:endParaRPr lang="en-US" dirty="0">
              <a:cs typeface="Arial" charset="0"/>
            </a:endParaRPr>
          </a:p>
          <a:p>
            <a:pPr lvl="1">
              <a:defRPr/>
            </a:pPr>
            <a:r>
              <a:rPr lang="en-US" dirty="0">
                <a:ea typeface="MS PGothic" charset="0"/>
                <a:cs typeface="MS PGothic" charset="0"/>
              </a:rPr>
              <a:t>Population more than 50 million</a:t>
            </a:r>
          </a:p>
          <a:p>
            <a:pPr lvl="1">
              <a:defRPr/>
            </a:pPr>
            <a:r>
              <a:rPr lang="en-US" dirty="0">
                <a:ea typeface="MS PGothic" charset="0"/>
                <a:cs typeface="MS PGothic" charset="0"/>
              </a:rPr>
              <a:t>Largest and fastest-growing minority group</a:t>
            </a:r>
          </a:p>
          <a:p>
            <a:pPr lvl="1">
              <a:defRPr/>
            </a:pPr>
            <a:r>
              <a:rPr lang="en-US" dirty="0">
                <a:ea typeface="MS PGothic" charset="0"/>
                <a:cs typeface="MS PGothic" charset="0"/>
              </a:rPr>
              <a:t>Includes recent and older immigrants from Mexico, Puerto Rico, Cuba, and other countries</a:t>
            </a:r>
          </a:p>
          <a:p>
            <a:pPr lvl="1">
              <a:defRPr/>
            </a:pPr>
            <a:endParaRPr lang="en-US" dirty="0">
              <a:latin typeface="Calibri" charset="0"/>
              <a:ea typeface="MS PGothic" charset="0"/>
              <a:cs typeface="MS PGothic" charset="0"/>
            </a:endParaRPr>
          </a:p>
          <a:p>
            <a:pPr lvl="1">
              <a:defRPr/>
            </a:pPr>
            <a:endParaRPr lang="en-US" dirty="0">
              <a:latin typeface="Calibri" charset="0"/>
              <a:ea typeface="MS PGothic" charset="0"/>
              <a:cs typeface="MS PGothic" charset="0"/>
            </a:endParaRPr>
          </a:p>
          <a:p>
            <a:pPr lvl="1">
              <a:defRPr/>
            </a:pPr>
            <a:endParaRPr dirty="0">
              <a:cs typeface="Arial"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F6D57-4FC4-4785-AAE9-D096D3918A4A}"/>
              </a:ext>
            </a:extLst>
          </p:cNvPr>
          <p:cNvSpPr>
            <a:spLocks noGrp="1"/>
          </p:cNvSpPr>
          <p:nvPr>
            <p:ph type="title"/>
          </p:nvPr>
        </p:nvSpPr>
        <p:spPr>
          <a:xfrm>
            <a:off x="347663" y="347663"/>
            <a:ext cx="8447087" cy="1100137"/>
          </a:xfrm>
        </p:spPr>
        <p:txBody>
          <a:bodyPr/>
          <a:lstStyle/>
          <a:p>
            <a:pPr>
              <a:lnSpc>
                <a:spcPts val="3875"/>
              </a:lnSpc>
              <a:defRPr/>
            </a:pPr>
            <a:r>
              <a:rPr dirty="0">
                <a:ea typeface="+mj-ea"/>
              </a:rPr>
              <a:t>American Stories: Latinos and Familism</a:t>
            </a:r>
          </a:p>
        </p:txBody>
      </p:sp>
      <p:sp>
        <p:nvSpPr>
          <p:cNvPr id="5" name="Content Placeholder 4">
            <a:extLst>
              <a:ext uri="{FF2B5EF4-FFF2-40B4-BE49-F238E27FC236}">
                <a16:creationId xmlns:a16="http://schemas.microsoft.com/office/drawing/2014/main" id="{76672418-E5F8-4C55-9740-D64F9EEC1FBE}"/>
              </a:ext>
            </a:extLst>
          </p:cNvPr>
          <p:cNvSpPr>
            <a:spLocks noGrp="1"/>
          </p:cNvSpPr>
          <p:nvPr>
            <p:ph idx="1"/>
          </p:nvPr>
        </p:nvSpPr>
        <p:spPr>
          <a:xfrm>
            <a:off x="466725" y="1508125"/>
            <a:ext cx="7915275" cy="4740275"/>
          </a:xfrm>
        </p:spPr>
        <p:txBody>
          <a:bodyPr/>
          <a:lstStyle/>
          <a:p>
            <a:pPr>
              <a:buFont typeface="Wingdings" charset="0"/>
              <a:buChar char=""/>
              <a:defRPr/>
            </a:pPr>
            <a:r>
              <a:rPr dirty="0">
                <a:ea typeface="+mn-ea"/>
              </a:rPr>
              <a:t>Latinos</a:t>
            </a:r>
          </a:p>
          <a:p>
            <a:pPr lvl="1">
              <a:defRPr/>
            </a:pPr>
            <a:r>
              <a:rPr dirty="0">
                <a:cs typeface="Arial" charset="0"/>
              </a:rPr>
              <a:t>Familism: A personal outlook that puts family obligations first, before individual well-being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5771B-7354-45E0-A135-4A14693B0206}"/>
              </a:ext>
            </a:extLst>
          </p:cNvPr>
          <p:cNvSpPr>
            <a:spLocks noGrp="1"/>
          </p:cNvSpPr>
          <p:nvPr>
            <p:ph type="title"/>
          </p:nvPr>
        </p:nvSpPr>
        <p:spPr>
          <a:xfrm>
            <a:off x="347663" y="347663"/>
            <a:ext cx="8447087" cy="1100137"/>
          </a:xfrm>
        </p:spPr>
        <p:txBody>
          <a:bodyPr/>
          <a:lstStyle/>
          <a:p>
            <a:pPr>
              <a:lnSpc>
                <a:spcPts val="3875"/>
              </a:lnSpc>
              <a:defRPr/>
            </a:pPr>
            <a:r>
              <a:rPr dirty="0">
                <a:ea typeface="+mj-ea"/>
              </a:rPr>
              <a:t>American Stories: Asian Americans</a:t>
            </a:r>
          </a:p>
        </p:txBody>
      </p:sp>
      <p:sp>
        <p:nvSpPr>
          <p:cNvPr id="5" name="Content Placeholder 4">
            <a:extLst>
              <a:ext uri="{FF2B5EF4-FFF2-40B4-BE49-F238E27FC236}">
                <a16:creationId xmlns:a16="http://schemas.microsoft.com/office/drawing/2014/main" id="{C189A435-9F5C-4A6D-AAD8-BA0BD8AFE0AF}"/>
              </a:ext>
            </a:extLst>
          </p:cNvPr>
          <p:cNvSpPr>
            <a:spLocks noGrp="1"/>
          </p:cNvSpPr>
          <p:nvPr>
            <p:ph idx="1"/>
          </p:nvPr>
        </p:nvSpPr>
        <p:spPr>
          <a:xfrm>
            <a:off x="466725" y="1508125"/>
            <a:ext cx="8143875" cy="4740275"/>
          </a:xfrm>
        </p:spPr>
        <p:txBody>
          <a:bodyPr/>
          <a:lstStyle/>
          <a:p>
            <a:pPr>
              <a:buFont typeface="Wingdings" charset="0"/>
              <a:buChar char=""/>
              <a:defRPr/>
            </a:pPr>
            <a:r>
              <a:rPr dirty="0">
                <a:ea typeface="+mn-ea"/>
              </a:rPr>
              <a:t>Asian Americans</a:t>
            </a:r>
          </a:p>
          <a:p>
            <a:pPr lvl="1">
              <a:defRPr/>
            </a:pPr>
            <a:r>
              <a:rPr dirty="0">
                <a:cs typeface="Arial" charset="0"/>
              </a:rPr>
              <a:t>Family Traditions, Modern Times</a:t>
            </a:r>
          </a:p>
          <a:p>
            <a:pPr lvl="1">
              <a:defRPr/>
            </a:pPr>
            <a:r>
              <a:rPr dirty="0">
                <a:cs typeface="Arial" charset="0"/>
              </a:rPr>
              <a:t>Inequality and Diversity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ADC25-82FA-4F87-A572-7F1D1A5F504C}"/>
              </a:ext>
            </a:extLst>
          </p:cNvPr>
          <p:cNvSpPr>
            <a:spLocks noGrp="1"/>
          </p:cNvSpPr>
          <p:nvPr>
            <p:ph type="title"/>
          </p:nvPr>
        </p:nvSpPr>
        <p:spPr>
          <a:xfrm>
            <a:off x="347663" y="347663"/>
            <a:ext cx="8447087" cy="1100137"/>
          </a:xfrm>
        </p:spPr>
        <p:txBody>
          <a:bodyPr/>
          <a:lstStyle/>
          <a:p>
            <a:pPr>
              <a:lnSpc>
                <a:spcPts val="3875"/>
              </a:lnSpc>
              <a:defRPr/>
            </a:pPr>
            <a:r>
              <a:rPr>
                <a:ea typeface="+mj-ea"/>
              </a:rPr>
              <a:t>Immigration: The New Immigration</a:t>
            </a:r>
          </a:p>
        </p:txBody>
      </p:sp>
      <p:sp>
        <p:nvSpPr>
          <p:cNvPr id="5" name="Content Placeholder 4">
            <a:extLst>
              <a:ext uri="{FF2B5EF4-FFF2-40B4-BE49-F238E27FC236}">
                <a16:creationId xmlns:a16="http://schemas.microsoft.com/office/drawing/2014/main" id="{F3BA09DC-8430-4F3C-A58C-B31DD69AD295}"/>
              </a:ext>
            </a:extLst>
          </p:cNvPr>
          <p:cNvSpPr>
            <a:spLocks noGrp="1"/>
          </p:cNvSpPr>
          <p:nvPr>
            <p:ph idx="1"/>
          </p:nvPr>
        </p:nvSpPr>
        <p:spPr>
          <a:xfrm>
            <a:off x="466725" y="1508125"/>
            <a:ext cx="8143875" cy="4740275"/>
          </a:xfrm>
        </p:spPr>
        <p:txBody>
          <a:bodyPr/>
          <a:lstStyle/>
          <a:p>
            <a:pPr>
              <a:buFont typeface="Wingdings" charset="0"/>
              <a:buChar char=""/>
              <a:defRPr/>
            </a:pPr>
            <a:r>
              <a:rPr dirty="0">
                <a:ea typeface="+mn-ea"/>
              </a:rPr>
              <a:t>The New Immigration</a:t>
            </a:r>
          </a:p>
        </p:txBody>
      </p:sp>
      <p:pic>
        <p:nvPicPr>
          <p:cNvPr id="4" name="Picture 2" descr="A baby in its mother's arms wearing a sticker that says &quot;Keep Families Together&quot;">
            <a:extLst>
              <a:ext uri="{FF2B5EF4-FFF2-40B4-BE49-F238E27FC236}">
                <a16:creationId xmlns:a16="http://schemas.microsoft.com/office/drawing/2014/main" id="{EB1816E7-EF33-5A43-9A3D-A91E1298DA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47030" y="2133600"/>
            <a:ext cx="5783263" cy="39201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6998E-31BF-4BF9-BE60-99C58751C277}"/>
              </a:ext>
            </a:extLst>
          </p:cNvPr>
          <p:cNvSpPr>
            <a:spLocks noGrp="1"/>
          </p:cNvSpPr>
          <p:nvPr>
            <p:ph type="title"/>
          </p:nvPr>
        </p:nvSpPr>
        <p:spPr>
          <a:xfrm>
            <a:off x="347663" y="347663"/>
            <a:ext cx="8447087" cy="1100137"/>
          </a:xfrm>
        </p:spPr>
        <p:txBody>
          <a:bodyPr/>
          <a:lstStyle/>
          <a:p>
            <a:pPr>
              <a:lnSpc>
                <a:spcPts val="3875"/>
              </a:lnSpc>
              <a:defRPr/>
            </a:pPr>
            <a:r>
              <a:rPr dirty="0">
                <a:ea typeface="+mj-ea"/>
              </a:rPr>
              <a:t>Immigration: Uniting and Dividing Families</a:t>
            </a:r>
          </a:p>
        </p:txBody>
      </p:sp>
      <p:sp>
        <p:nvSpPr>
          <p:cNvPr id="5" name="Content Placeholder 4">
            <a:extLst>
              <a:ext uri="{FF2B5EF4-FFF2-40B4-BE49-F238E27FC236}">
                <a16:creationId xmlns:a16="http://schemas.microsoft.com/office/drawing/2014/main" id="{216116BE-13DD-43E7-B7ED-480764AFEA41}"/>
              </a:ext>
            </a:extLst>
          </p:cNvPr>
          <p:cNvSpPr>
            <a:spLocks noGrp="1"/>
          </p:cNvSpPr>
          <p:nvPr>
            <p:ph idx="1"/>
          </p:nvPr>
        </p:nvSpPr>
        <p:spPr>
          <a:xfrm>
            <a:off x="466725" y="1508125"/>
            <a:ext cx="8143875" cy="4740275"/>
          </a:xfrm>
        </p:spPr>
        <p:txBody>
          <a:bodyPr/>
          <a:lstStyle/>
          <a:p>
            <a:pPr marL="339725" indent="-338138">
              <a:buFont typeface="Wingdings" charset="0"/>
              <a:buChar char=""/>
              <a:defRPr/>
            </a:pPr>
            <a:r>
              <a:rPr dirty="0">
                <a:ea typeface="+mn-ea"/>
              </a:rPr>
              <a:t>Immigration Uniting and Dividing Families</a:t>
            </a:r>
            <a:endParaRPr lang="en-US" dirty="0">
              <a:ea typeface="+mn-ea"/>
            </a:endParaRPr>
          </a:p>
          <a:p>
            <a:pPr marL="466726" lvl="1" indent="-115888">
              <a:spcBef>
                <a:spcPts val="450"/>
              </a:spcBef>
              <a:buSzPct val="45000"/>
              <a:buFont typeface="Wingdings" charset="0"/>
              <a:buChar char=""/>
            </a:pPr>
            <a:r>
              <a:rPr lang="en-US" dirty="0">
                <a:latin typeface="+mj-lt"/>
                <a:ea typeface="MS PGothic" charset="0"/>
                <a:cs typeface="MS PGothic" charset="0"/>
              </a:rPr>
              <a:t>Immigration opportunities and obstacles</a:t>
            </a:r>
          </a:p>
          <a:p>
            <a:pPr marL="466726" lvl="1" indent="-115888">
              <a:spcBef>
                <a:spcPts val="450"/>
              </a:spcBef>
              <a:buSzPct val="45000"/>
              <a:buFont typeface="Wingdings" charset="0"/>
              <a:buChar char=""/>
            </a:pPr>
            <a:r>
              <a:rPr lang="en-US" dirty="0">
                <a:latin typeface="+mj-lt"/>
                <a:ea typeface="MS PGothic" charset="0"/>
                <a:cs typeface="MS PGothic" charset="0"/>
              </a:rPr>
              <a:t>Chance for new life</a:t>
            </a:r>
          </a:p>
          <a:p>
            <a:pPr marL="466726" lvl="1" indent="-115888">
              <a:spcBef>
                <a:spcPts val="450"/>
              </a:spcBef>
              <a:buSzPct val="45000"/>
              <a:buFont typeface="Wingdings" charset="0"/>
              <a:buChar char=""/>
            </a:pPr>
            <a:r>
              <a:rPr lang="en-US" dirty="0">
                <a:latin typeface="+mj-lt"/>
                <a:ea typeface="MS PGothic" charset="0"/>
                <a:cs typeface="MS PGothic" charset="0"/>
              </a:rPr>
              <a:t>Family dislocation and disruption</a:t>
            </a:r>
          </a:p>
          <a:p>
            <a:pPr marL="466726" lvl="1" indent="-115888">
              <a:spcBef>
                <a:spcPts val="450"/>
              </a:spcBef>
              <a:buSzPct val="45000"/>
              <a:buFont typeface="Wingdings" charset="0"/>
              <a:buChar char=""/>
            </a:pPr>
            <a:r>
              <a:rPr lang="en-US" dirty="0">
                <a:latin typeface="+mj-lt"/>
                <a:ea typeface="MS PGothic" charset="0"/>
                <a:cs typeface="MS PGothic" charset="0"/>
              </a:rPr>
              <a:t>Influence of changes in laws and law enforcement</a:t>
            </a:r>
          </a:p>
          <a:p>
            <a:pPr marL="466726" lvl="1" indent="-115888">
              <a:spcBef>
                <a:spcPts val="450"/>
              </a:spcBef>
              <a:buSzPct val="45000"/>
              <a:buFont typeface="Wingdings" charset="0"/>
              <a:buChar char=""/>
            </a:pPr>
            <a:r>
              <a:rPr lang="en-US" dirty="0">
                <a:latin typeface="+mj-lt"/>
                <a:ea typeface="MS PGothic" charset="0"/>
                <a:cs typeface="MS PGothic" charset="0"/>
              </a:rPr>
              <a:t>Confusing patterns of family division and unification</a:t>
            </a:r>
          </a:p>
          <a:p>
            <a:pPr marL="690563" lvl="1" indent="-338138">
              <a:buFont typeface="Wingdings" charset="0"/>
              <a:buChar char=""/>
              <a:defRPr/>
            </a:pPr>
            <a:endParaRPr dirty="0">
              <a:ea typeface="+mn-e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8AFAE-8433-4EA5-8E67-E7AF868D1F47}"/>
              </a:ext>
            </a:extLst>
          </p:cNvPr>
          <p:cNvSpPr>
            <a:spLocks noGrp="1"/>
          </p:cNvSpPr>
          <p:nvPr>
            <p:ph type="title"/>
          </p:nvPr>
        </p:nvSpPr>
        <p:spPr>
          <a:xfrm>
            <a:off x="347663" y="347663"/>
            <a:ext cx="8447087" cy="1100137"/>
          </a:xfrm>
        </p:spPr>
        <p:txBody>
          <a:bodyPr/>
          <a:lstStyle/>
          <a:p>
            <a:pPr>
              <a:lnSpc>
                <a:spcPts val="3875"/>
              </a:lnSpc>
              <a:defRPr/>
            </a:pPr>
            <a:r>
              <a:rPr dirty="0">
                <a:ea typeface="+mj-ea"/>
              </a:rPr>
              <a:t>Immigration: 1882</a:t>
            </a:r>
          </a:p>
        </p:txBody>
      </p:sp>
      <p:sp>
        <p:nvSpPr>
          <p:cNvPr id="5" name="Content Placeholder 4">
            <a:extLst>
              <a:ext uri="{FF2B5EF4-FFF2-40B4-BE49-F238E27FC236}">
                <a16:creationId xmlns:a16="http://schemas.microsoft.com/office/drawing/2014/main" id="{753221F2-98C3-4248-9508-11E5D298A339}"/>
              </a:ext>
            </a:extLst>
          </p:cNvPr>
          <p:cNvSpPr>
            <a:spLocks noGrp="1"/>
          </p:cNvSpPr>
          <p:nvPr>
            <p:ph idx="1"/>
          </p:nvPr>
        </p:nvSpPr>
        <p:spPr>
          <a:xfrm>
            <a:off x="466725" y="1508125"/>
            <a:ext cx="8143875" cy="4740275"/>
          </a:xfrm>
        </p:spPr>
        <p:txBody>
          <a:bodyPr/>
          <a:lstStyle/>
          <a:p>
            <a:pPr>
              <a:defRPr/>
            </a:pPr>
            <a:r>
              <a:rPr dirty="0">
                <a:cs typeface="Arial" charset="0"/>
              </a:rPr>
              <a:t>1882: Chinese Exclusion Act</a:t>
            </a:r>
            <a:endParaRPr lang="en-US" dirty="0">
              <a:cs typeface="Arial" charset="0"/>
            </a:endParaRPr>
          </a:p>
          <a:p>
            <a:pPr lvl="1">
              <a:defRPr/>
            </a:pPr>
            <a:r>
              <a:rPr lang="en-US" dirty="0">
                <a:latin typeface="+mj-lt"/>
                <a:ea typeface="MS PGothic" charset="0"/>
                <a:cs typeface="MS PGothic" charset="0"/>
              </a:rPr>
              <a:t>Chinese workmen immigrated to the American West, where many worked on the new and expanding railroad. </a:t>
            </a:r>
          </a:p>
          <a:p>
            <a:pPr lvl="1">
              <a:defRPr/>
            </a:pPr>
            <a:endParaRPr dirty="0">
              <a:cs typeface="Arial" charset="0"/>
            </a:endParaRPr>
          </a:p>
        </p:txBody>
      </p:sp>
      <p:pic>
        <p:nvPicPr>
          <p:cNvPr id="3" name="Picture 2">
            <a:extLst>
              <a:ext uri="{FF2B5EF4-FFF2-40B4-BE49-F238E27FC236}">
                <a16:creationId xmlns:a16="http://schemas.microsoft.com/office/drawing/2014/main" id="{E9BE16FD-E780-2D45-AAC2-54C20DB57E8A}"/>
              </a:ext>
            </a:extLst>
          </p:cNvPr>
          <p:cNvPicPr>
            <a:picLocks noChangeAspect="1"/>
          </p:cNvPicPr>
          <p:nvPr/>
        </p:nvPicPr>
        <p:blipFill>
          <a:blip r:embed="rId3"/>
          <a:stretch>
            <a:fillRect/>
          </a:stretch>
        </p:blipFill>
        <p:spPr>
          <a:xfrm>
            <a:off x="2133600" y="3474085"/>
            <a:ext cx="4724400" cy="283464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2D2BB-7520-4AD8-9452-4690C74AC7FF}"/>
              </a:ext>
            </a:extLst>
          </p:cNvPr>
          <p:cNvSpPr>
            <a:spLocks noGrp="1"/>
          </p:cNvSpPr>
          <p:nvPr>
            <p:ph type="title"/>
          </p:nvPr>
        </p:nvSpPr>
        <p:spPr>
          <a:xfrm>
            <a:off x="347663" y="347663"/>
            <a:ext cx="8447087" cy="1100137"/>
          </a:xfrm>
        </p:spPr>
        <p:txBody>
          <a:bodyPr/>
          <a:lstStyle/>
          <a:p>
            <a:pPr>
              <a:lnSpc>
                <a:spcPts val="3875"/>
              </a:lnSpc>
              <a:defRPr/>
            </a:pPr>
            <a:r>
              <a:rPr dirty="0">
                <a:ea typeface="+mj-ea"/>
              </a:rPr>
              <a:t>Immigration: 1924</a:t>
            </a:r>
          </a:p>
        </p:txBody>
      </p:sp>
      <p:sp>
        <p:nvSpPr>
          <p:cNvPr id="5" name="Content Placeholder 4">
            <a:extLst>
              <a:ext uri="{FF2B5EF4-FFF2-40B4-BE49-F238E27FC236}">
                <a16:creationId xmlns:a16="http://schemas.microsoft.com/office/drawing/2014/main" id="{4B3E23D0-501D-495D-A65F-F555C9A798BE}"/>
              </a:ext>
            </a:extLst>
          </p:cNvPr>
          <p:cNvSpPr>
            <a:spLocks noGrp="1"/>
          </p:cNvSpPr>
          <p:nvPr>
            <p:ph idx="1"/>
          </p:nvPr>
        </p:nvSpPr>
        <p:spPr>
          <a:xfrm>
            <a:off x="466725" y="1508125"/>
            <a:ext cx="8143875" cy="4740275"/>
          </a:xfrm>
        </p:spPr>
        <p:txBody>
          <a:bodyPr/>
          <a:lstStyle/>
          <a:p>
            <a:pPr>
              <a:defRPr/>
            </a:pPr>
            <a:r>
              <a:rPr dirty="0">
                <a:cs typeface="Arial" charset="0"/>
              </a:rPr>
              <a:t>1924: Immigration Act</a:t>
            </a:r>
            <a:endParaRPr lang="en-US" dirty="0">
              <a:cs typeface="Arial" charset="0"/>
            </a:endParaRPr>
          </a:p>
          <a:p>
            <a:pPr marL="466726" lvl="1" indent="-115888">
              <a:spcBef>
                <a:spcPts val="450"/>
              </a:spcBef>
              <a:buSzPct val="45000"/>
              <a:buFont typeface="Wingdings" charset="0"/>
              <a:buChar char=""/>
            </a:pPr>
            <a:r>
              <a:rPr lang="en-US" dirty="0">
                <a:latin typeface="+mj-lt"/>
                <a:ea typeface="MS PGothic" charset="0"/>
                <a:cs typeface="MS PGothic" charset="0"/>
              </a:rPr>
              <a:t>Severely restricted immigration</a:t>
            </a:r>
          </a:p>
          <a:p>
            <a:pPr marL="466726" lvl="1" indent="-115888">
              <a:spcBef>
                <a:spcPts val="450"/>
              </a:spcBef>
              <a:buSzPct val="45000"/>
              <a:buFont typeface="Wingdings" charset="0"/>
              <a:buChar char=""/>
            </a:pPr>
            <a:r>
              <a:rPr lang="en-US" dirty="0">
                <a:latin typeface="+mj-lt"/>
                <a:ea typeface="MS PGothic" charset="0"/>
                <a:cs typeface="MS PGothic" charset="0"/>
              </a:rPr>
              <a:t>End of the wave of European immigration</a:t>
            </a:r>
          </a:p>
          <a:p>
            <a:pPr marL="466726" lvl="1" indent="-115888">
              <a:spcBef>
                <a:spcPts val="450"/>
              </a:spcBef>
              <a:buSzPct val="45000"/>
              <a:buFont typeface="Wingdings" charset="0"/>
              <a:buChar char=""/>
            </a:pPr>
            <a:r>
              <a:rPr lang="en-US" dirty="0">
                <a:latin typeface="+mj-lt"/>
                <a:ea typeface="MS PGothic" charset="0"/>
                <a:cs typeface="MS PGothic" charset="0"/>
              </a:rPr>
              <a:t>Established a country-based quota system</a:t>
            </a:r>
          </a:p>
          <a:p>
            <a:pPr marL="466726" lvl="1" indent="-115888">
              <a:spcBef>
                <a:spcPts val="450"/>
              </a:spcBef>
              <a:buSzPct val="45000"/>
              <a:buFont typeface="Wingdings" charset="0"/>
              <a:buChar char=""/>
            </a:pPr>
            <a:r>
              <a:rPr lang="en-US" dirty="0">
                <a:latin typeface="+mj-lt"/>
                <a:ea typeface="MS PGothic" charset="0"/>
                <a:cs typeface="MS PGothic" charset="0"/>
              </a:rPr>
              <a:t>Eliminated immigration from Asia</a:t>
            </a:r>
          </a:p>
          <a:p>
            <a:pPr>
              <a:defRPr/>
            </a:pPr>
            <a:endParaRPr dirty="0">
              <a:cs typeface="Arial"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9D3E1-3DEC-478B-82D9-184D0A129103}"/>
              </a:ext>
            </a:extLst>
          </p:cNvPr>
          <p:cNvSpPr>
            <a:spLocks noGrp="1"/>
          </p:cNvSpPr>
          <p:nvPr>
            <p:ph type="title"/>
          </p:nvPr>
        </p:nvSpPr>
        <p:spPr>
          <a:xfrm>
            <a:off x="347663" y="347663"/>
            <a:ext cx="8447087" cy="1100137"/>
          </a:xfrm>
        </p:spPr>
        <p:txBody>
          <a:bodyPr/>
          <a:lstStyle/>
          <a:p>
            <a:pPr>
              <a:lnSpc>
                <a:spcPts val="3875"/>
              </a:lnSpc>
              <a:defRPr/>
            </a:pPr>
            <a:r>
              <a:rPr dirty="0">
                <a:ea typeface="+mj-ea"/>
              </a:rPr>
              <a:t>Immigration: 1945</a:t>
            </a:r>
          </a:p>
        </p:txBody>
      </p:sp>
      <p:sp>
        <p:nvSpPr>
          <p:cNvPr id="5" name="Content Placeholder 4">
            <a:extLst>
              <a:ext uri="{FF2B5EF4-FFF2-40B4-BE49-F238E27FC236}">
                <a16:creationId xmlns:a16="http://schemas.microsoft.com/office/drawing/2014/main" id="{BDAF27E1-D852-4EDE-B97A-6DEA84B1E15E}"/>
              </a:ext>
            </a:extLst>
          </p:cNvPr>
          <p:cNvSpPr>
            <a:spLocks noGrp="1"/>
          </p:cNvSpPr>
          <p:nvPr>
            <p:ph idx="1"/>
          </p:nvPr>
        </p:nvSpPr>
        <p:spPr>
          <a:xfrm>
            <a:off x="466725" y="1508125"/>
            <a:ext cx="8143875" cy="4740275"/>
          </a:xfrm>
        </p:spPr>
        <p:txBody>
          <a:bodyPr/>
          <a:lstStyle/>
          <a:p>
            <a:pPr>
              <a:defRPr/>
            </a:pPr>
            <a:r>
              <a:rPr dirty="0">
                <a:cs typeface="Arial" charset="0"/>
              </a:rPr>
              <a:t>1945: War Brides Act</a:t>
            </a:r>
            <a:endParaRPr lang="en-US" dirty="0">
              <a:cs typeface="Arial" charset="0"/>
            </a:endParaRPr>
          </a:p>
          <a:p>
            <a:pPr marL="466726" lvl="1" indent="-115888">
              <a:spcBef>
                <a:spcPts val="450"/>
              </a:spcBef>
              <a:buSzPct val="45000"/>
              <a:buFont typeface="Wingdings" charset="0"/>
              <a:buChar char=""/>
            </a:pPr>
            <a:r>
              <a:rPr lang="en-US" dirty="0">
                <a:ea typeface="MS PGothic" charset="0"/>
                <a:cs typeface="MS PGothic" charset="0"/>
              </a:rPr>
              <a:t>Allowed immigration of wives and children of World War II servicemen from Europe and Asia</a:t>
            </a:r>
          </a:p>
          <a:p>
            <a:pPr marL="466726" lvl="1" indent="-115888">
              <a:spcBef>
                <a:spcPts val="450"/>
              </a:spcBef>
              <a:buSzPct val="45000"/>
              <a:buFont typeface="Wingdings" charset="0"/>
              <a:buChar char=""/>
            </a:pPr>
            <a:r>
              <a:rPr lang="en-US" dirty="0">
                <a:ea typeface="MS PGothic" charset="0"/>
                <a:cs typeface="MS PGothic" charset="0"/>
              </a:rPr>
              <a:t>Extended to Korean War brides</a:t>
            </a:r>
          </a:p>
          <a:p>
            <a:pPr marL="466726" lvl="1" indent="-115888">
              <a:spcBef>
                <a:spcPts val="450"/>
              </a:spcBef>
              <a:buSzPct val="45000"/>
              <a:buFont typeface="Wingdings" charset="0"/>
              <a:buChar char=""/>
            </a:pPr>
            <a:r>
              <a:rPr lang="en-US" dirty="0">
                <a:ea typeface="MS PGothic" charset="0"/>
                <a:cs typeface="MS PGothic" charset="0"/>
              </a:rPr>
              <a:t>Hostile reception for new immigrants</a:t>
            </a:r>
          </a:p>
          <a:p>
            <a:pPr>
              <a:defRPr/>
            </a:pPr>
            <a:endParaRPr dirty="0">
              <a:cs typeface="Arial"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C4F1C-17D6-4785-B711-890E33CCC599}"/>
              </a:ext>
            </a:extLst>
          </p:cNvPr>
          <p:cNvSpPr>
            <a:spLocks noGrp="1"/>
          </p:cNvSpPr>
          <p:nvPr>
            <p:ph type="title"/>
          </p:nvPr>
        </p:nvSpPr>
        <p:spPr>
          <a:xfrm>
            <a:off x="347663" y="347663"/>
            <a:ext cx="8447087" cy="1100137"/>
          </a:xfrm>
        </p:spPr>
        <p:txBody>
          <a:bodyPr/>
          <a:lstStyle/>
          <a:p>
            <a:pPr>
              <a:lnSpc>
                <a:spcPts val="3875"/>
              </a:lnSpc>
            </a:pPr>
            <a:r>
              <a:rPr dirty="0">
                <a:latin typeface="Rockwell" charset="0"/>
                <a:ea typeface="MS PGothic" charset="0"/>
                <a:cs typeface="Arial Black" charset="0"/>
              </a:rPr>
              <a:t>Immigration: 1942–1964</a:t>
            </a:r>
          </a:p>
        </p:txBody>
      </p:sp>
      <p:sp>
        <p:nvSpPr>
          <p:cNvPr id="55299" name="Content Placeholder 4"/>
          <p:cNvSpPr>
            <a:spLocks noGrp="1" noChangeArrowheads="1"/>
          </p:cNvSpPr>
          <p:nvPr>
            <p:ph idx="1"/>
          </p:nvPr>
        </p:nvSpPr>
        <p:spPr>
          <a:xfrm>
            <a:off x="466725" y="1508125"/>
            <a:ext cx="8143875" cy="4740275"/>
          </a:xfrm>
        </p:spPr>
        <p:txBody>
          <a:bodyPr/>
          <a:lstStyle/>
          <a:p>
            <a:r>
              <a:rPr dirty="0">
                <a:latin typeface="Rockwell" charset="0"/>
                <a:cs typeface="Times New Roman" charset="0"/>
              </a:rPr>
              <a:t>1942</a:t>
            </a:r>
            <a:r>
              <a:rPr dirty="0">
                <a:latin typeface="Calibri" charset="0"/>
                <a:cs typeface="Times New Roman" charset="0"/>
              </a:rPr>
              <a:t>–</a:t>
            </a:r>
            <a:r>
              <a:rPr dirty="0">
                <a:latin typeface="Rockwell" charset="0"/>
                <a:cs typeface="Times New Roman" charset="0"/>
              </a:rPr>
              <a:t>1964: Bracero Program</a:t>
            </a:r>
            <a:endParaRPr lang="en-US" dirty="0">
              <a:latin typeface="Rockwell" charset="0"/>
              <a:cs typeface="Times New Roman" charset="0"/>
            </a:endParaRPr>
          </a:p>
          <a:p>
            <a:pPr marL="466726" lvl="1" indent="-115888">
              <a:spcBef>
                <a:spcPts val="450"/>
              </a:spcBef>
              <a:buSzPct val="45000"/>
              <a:buFont typeface="Wingdings" charset="0"/>
              <a:buChar char=""/>
            </a:pPr>
            <a:r>
              <a:rPr lang="en-US" dirty="0">
                <a:ea typeface="MS PGothic" charset="0"/>
                <a:cs typeface="MS PGothic" charset="0"/>
              </a:rPr>
              <a:t>Need for agricultural workers</a:t>
            </a:r>
          </a:p>
          <a:p>
            <a:pPr marL="466726" lvl="1" indent="-115888">
              <a:spcBef>
                <a:spcPts val="450"/>
              </a:spcBef>
              <a:buSzPct val="45000"/>
              <a:buFont typeface="Wingdings" charset="0"/>
              <a:buChar char=""/>
            </a:pPr>
            <a:r>
              <a:rPr lang="en-US" i="1" dirty="0">
                <a:ea typeface="MS PGothic" charset="0"/>
                <a:cs typeface="MS PGothic" charset="0"/>
              </a:rPr>
              <a:t>Bracero</a:t>
            </a:r>
            <a:r>
              <a:rPr lang="en-US" dirty="0">
                <a:ea typeface="MS PGothic" charset="0"/>
                <a:cs typeface="MS PGothic" charset="0"/>
              </a:rPr>
              <a:t> means “manual laborer” in Spanish.</a:t>
            </a:r>
          </a:p>
          <a:p>
            <a:pPr marL="466726" lvl="1" indent="-115888">
              <a:spcBef>
                <a:spcPts val="450"/>
              </a:spcBef>
              <a:buSzPct val="45000"/>
              <a:buFont typeface="Wingdings" charset="0"/>
              <a:buChar char=""/>
            </a:pPr>
            <a:r>
              <a:rPr lang="en-US" dirty="0">
                <a:ea typeface="MS PGothic" charset="0"/>
                <a:cs typeface="MS PGothic" charset="0"/>
              </a:rPr>
              <a:t>Resistance to full-scale immigration</a:t>
            </a:r>
          </a:p>
          <a:p>
            <a:pPr marL="466726" lvl="1" indent="-115888">
              <a:spcBef>
                <a:spcPts val="450"/>
              </a:spcBef>
              <a:buSzPct val="45000"/>
              <a:buFont typeface="Wingdings" charset="0"/>
              <a:buChar char=""/>
            </a:pPr>
            <a:r>
              <a:rPr lang="en-US" dirty="0">
                <a:ea typeface="MS PGothic" charset="0"/>
                <a:cs typeface="MS PGothic" charset="0"/>
              </a:rPr>
              <a:t>“Temporary” work permits to Mexican workers</a:t>
            </a:r>
          </a:p>
          <a:p>
            <a:endParaRPr dirty="0">
              <a:latin typeface="Rockwell" charset="0"/>
              <a:cs typeface="Times New Roman"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43FC6-3C40-474A-8696-324562DAEADF}"/>
              </a:ext>
            </a:extLst>
          </p:cNvPr>
          <p:cNvSpPr>
            <a:spLocks noGrp="1"/>
          </p:cNvSpPr>
          <p:nvPr>
            <p:ph type="title"/>
          </p:nvPr>
        </p:nvSpPr>
        <p:spPr>
          <a:xfrm>
            <a:off x="347663" y="347663"/>
            <a:ext cx="8447087" cy="1100137"/>
          </a:xfrm>
        </p:spPr>
        <p:txBody>
          <a:bodyPr/>
          <a:lstStyle/>
          <a:p>
            <a:pPr>
              <a:lnSpc>
                <a:spcPts val="3875"/>
              </a:lnSpc>
              <a:defRPr/>
            </a:pPr>
            <a:r>
              <a:rPr dirty="0">
                <a:ea typeface="+mj-ea"/>
              </a:rPr>
              <a:t>Immigration: 1965</a:t>
            </a:r>
          </a:p>
        </p:txBody>
      </p:sp>
      <p:sp>
        <p:nvSpPr>
          <p:cNvPr id="5" name="Content Placeholder 4">
            <a:extLst>
              <a:ext uri="{FF2B5EF4-FFF2-40B4-BE49-F238E27FC236}">
                <a16:creationId xmlns:a16="http://schemas.microsoft.com/office/drawing/2014/main" id="{EEF0B0C8-4C5B-46BC-B61E-4CFFCD03924E}"/>
              </a:ext>
            </a:extLst>
          </p:cNvPr>
          <p:cNvSpPr>
            <a:spLocks noGrp="1"/>
          </p:cNvSpPr>
          <p:nvPr>
            <p:ph idx="1"/>
          </p:nvPr>
        </p:nvSpPr>
        <p:spPr>
          <a:xfrm>
            <a:off x="466725" y="1508125"/>
            <a:ext cx="8143875" cy="4740275"/>
          </a:xfrm>
        </p:spPr>
        <p:txBody>
          <a:bodyPr/>
          <a:lstStyle/>
          <a:p>
            <a:pPr>
              <a:defRPr/>
            </a:pPr>
            <a:r>
              <a:rPr dirty="0">
                <a:cs typeface="Arial" charset="0"/>
              </a:rPr>
              <a:t>1965: Amendments to the Immigration and Nationality Act</a:t>
            </a:r>
            <a:endParaRPr lang="en-US" dirty="0">
              <a:cs typeface="Arial" charset="0"/>
            </a:endParaRPr>
          </a:p>
          <a:p>
            <a:pPr marL="466726" lvl="1" indent="-115888">
              <a:spcBef>
                <a:spcPts val="450"/>
              </a:spcBef>
              <a:buSzPct val="45000"/>
              <a:buFont typeface="Wingdings" charset="0"/>
              <a:buChar char=""/>
            </a:pPr>
            <a:r>
              <a:rPr lang="en-US" dirty="0">
                <a:latin typeface="+mj-lt"/>
                <a:ea typeface="MS PGothic" charset="0"/>
                <a:cs typeface="MS PGothic" charset="0"/>
              </a:rPr>
              <a:t>Amendments to the restrictive 1952 Immigration Act</a:t>
            </a:r>
          </a:p>
          <a:p>
            <a:pPr marL="466726" lvl="1" indent="-115888">
              <a:spcBef>
                <a:spcPts val="450"/>
              </a:spcBef>
              <a:buSzPct val="45000"/>
              <a:buFont typeface="Wingdings" charset="0"/>
              <a:buChar char=""/>
            </a:pPr>
            <a:r>
              <a:rPr lang="en-US" dirty="0">
                <a:latin typeface="+mj-lt"/>
                <a:ea typeface="MS PGothic" charset="0"/>
                <a:cs typeface="MS PGothic" charset="0"/>
              </a:rPr>
              <a:t>Lifted all numerical restrictions on immigration of family members</a:t>
            </a:r>
          </a:p>
          <a:p>
            <a:pPr marL="466726" lvl="1" indent="-115888">
              <a:spcBef>
                <a:spcPts val="450"/>
              </a:spcBef>
              <a:buSzPct val="45000"/>
              <a:buFont typeface="Wingdings" charset="0"/>
              <a:buChar char=""/>
            </a:pPr>
            <a:r>
              <a:rPr lang="en-US" dirty="0">
                <a:latin typeface="+mj-lt"/>
                <a:ea typeface="MS PGothic" charset="0"/>
                <a:cs typeface="MS PGothic" charset="0"/>
              </a:rPr>
              <a:t>Ended the country-based quota system</a:t>
            </a:r>
          </a:p>
          <a:p>
            <a:pPr marL="466726" lvl="1" indent="-115888">
              <a:spcBef>
                <a:spcPts val="450"/>
              </a:spcBef>
              <a:buSzPct val="45000"/>
              <a:buFont typeface="Wingdings" charset="0"/>
              <a:buChar char=""/>
            </a:pPr>
            <a:r>
              <a:rPr lang="en-US" dirty="0">
                <a:latin typeface="+mj-lt"/>
                <a:ea typeface="MS PGothic" charset="0"/>
                <a:cs typeface="MS PGothic" charset="0"/>
              </a:rPr>
              <a:t>Impact on immigrant family members from Latin America and Asia</a:t>
            </a:r>
          </a:p>
          <a:p>
            <a:pPr lvl="1">
              <a:defRPr/>
            </a:pPr>
            <a:endParaRPr dirty="0">
              <a:cs typeface="Arial"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1F081-C29D-4FEE-81D9-2B0E04E0A393}"/>
              </a:ext>
            </a:extLst>
          </p:cNvPr>
          <p:cNvSpPr>
            <a:spLocks noGrp="1"/>
          </p:cNvSpPr>
          <p:nvPr>
            <p:ph type="title"/>
          </p:nvPr>
        </p:nvSpPr>
        <p:spPr>
          <a:xfrm>
            <a:off x="347663" y="347663"/>
            <a:ext cx="8447087" cy="1100137"/>
          </a:xfrm>
        </p:spPr>
        <p:txBody>
          <a:bodyPr/>
          <a:lstStyle/>
          <a:p>
            <a:pPr>
              <a:lnSpc>
                <a:spcPts val="3875"/>
              </a:lnSpc>
              <a:defRPr/>
            </a:pPr>
            <a:r>
              <a:rPr dirty="0">
                <a:ea typeface="+mj-ea"/>
              </a:rPr>
              <a:t>Immigration: 2002</a:t>
            </a:r>
          </a:p>
        </p:txBody>
      </p:sp>
      <p:sp>
        <p:nvSpPr>
          <p:cNvPr id="5" name="Content Placeholder 4">
            <a:extLst>
              <a:ext uri="{FF2B5EF4-FFF2-40B4-BE49-F238E27FC236}">
                <a16:creationId xmlns:a16="http://schemas.microsoft.com/office/drawing/2014/main" id="{02FFBB37-6A5F-4DFE-9290-02F7D56F8EB8}"/>
              </a:ext>
            </a:extLst>
          </p:cNvPr>
          <p:cNvSpPr>
            <a:spLocks noGrp="1"/>
          </p:cNvSpPr>
          <p:nvPr>
            <p:ph idx="1"/>
          </p:nvPr>
        </p:nvSpPr>
        <p:spPr>
          <a:xfrm>
            <a:off x="466725" y="1508125"/>
            <a:ext cx="8143875" cy="4740275"/>
          </a:xfrm>
        </p:spPr>
        <p:txBody>
          <a:bodyPr/>
          <a:lstStyle/>
          <a:p>
            <a:pPr>
              <a:defRPr/>
            </a:pPr>
            <a:r>
              <a:rPr dirty="0">
                <a:cs typeface="Arial" charset="0"/>
              </a:rPr>
              <a:t>2002: Homeland Security Act</a:t>
            </a:r>
            <a:endParaRPr lang="en-US" dirty="0">
              <a:cs typeface="Arial" charset="0"/>
            </a:endParaRPr>
          </a:p>
          <a:p>
            <a:pPr marL="466726" lvl="1" indent="-115888">
              <a:spcBef>
                <a:spcPts val="450"/>
              </a:spcBef>
              <a:buSzPct val="45000"/>
              <a:buFont typeface="Wingdings" charset="0"/>
              <a:buChar char=""/>
            </a:pPr>
            <a:r>
              <a:rPr lang="en-US" dirty="0">
                <a:latin typeface="+mj-lt"/>
                <a:ea typeface="MS PGothic" charset="0"/>
                <a:cs typeface="MS PGothic" charset="0"/>
              </a:rPr>
              <a:t>Department of Homeland Security took over immigration enforcement</a:t>
            </a:r>
          </a:p>
          <a:p>
            <a:pPr marL="466726" lvl="1" indent="-115888">
              <a:spcBef>
                <a:spcPts val="450"/>
              </a:spcBef>
              <a:buSzPct val="45000"/>
              <a:buFont typeface="Wingdings" charset="0"/>
              <a:buChar char=""/>
            </a:pPr>
            <a:r>
              <a:rPr lang="en-US" dirty="0">
                <a:latin typeface="+mj-lt"/>
                <a:ea typeface="MS PGothic" charset="0"/>
                <a:cs typeface="MS PGothic" charset="0"/>
              </a:rPr>
              <a:t>Made illegal crossing more difficult and dangerous.</a:t>
            </a:r>
          </a:p>
          <a:p>
            <a:pPr marL="466726" lvl="1" indent="-115888">
              <a:spcBef>
                <a:spcPts val="450"/>
              </a:spcBef>
              <a:buSzPct val="45000"/>
              <a:buFont typeface="Wingdings" charset="0"/>
              <a:buChar char=""/>
            </a:pPr>
            <a:r>
              <a:rPr lang="en-US" dirty="0">
                <a:latin typeface="+mj-lt"/>
                <a:ea typeface="MS PGothic" charset="0"/>
                <a:cs typeface="MS PGothic" charset="0"/>
              </a:rPr>
              <a:t>Unintended consequence: Immigrants are now more likely to establish permanent residence in the United States because of difficulties crossing the border</a:t>
            </a:r>
          </a:p>
          <a:p>
            <a:pPr>
              <a:defRPr/>
            </a:pPr>
            <a:endParaRPr dirty="0">
              <a:cs typeface="Arial"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FE277-FA97-4C03-AE06-9D003ABAC652}"/>
              </a:ext>
            </a:extLst>
          </p:cNvPr>
          <p:cNvSpPr>
            <a:spLocks noGrp="1"/>
          </p:cNvSpPr>
          <p:nvPr>
            <p:ph type="title"/>
          </p:nvPr>
        </p:nvSpPr>
        <p:spPr>
          <a:xfrm>
            <a:off x="347663" y="347663"/>
            <a:ext cx="8447087" cy="1100137"/>
          </a:xfrm>
        </p:spPr>
        <p:txBody>
          <a:bodyPr/>
          <a:lstStyle/>
          <a:p>
            <a:pPr>
              <a:lnSpc>
                <a:spcPts val="3875"/>
              </a:lnSpc>
              <a:defRPr/>
            </a:pPr>
            <a:r>
              <a:rPr dirty="0">
                <a:ea typeface="+mj-ea"/>
              </a:rPr>
              <a:t>Immigration: 2012</a:t>
            </a:r>
          </a:p>
        </p:txBody>
      </p:sp>
      <p:sp>
        <p:nvSpPr>
          <p:cNvPr id="5" name="Content Placeholder 4">
            <a:extLst>
              <a:ext uri="{FF2B5EF4-FFF2-40B4-BE49-F238E27FC236}">
                <a16:creationId xmlns:a16="http://schemas.microsoft.com/office/drawing/2014/main" id="{38FE8CBB-84E2-41FB-8609-5FD5AC05473D}"/>
              </a:ext>
            </a:extLst>
          </p:cNvPr>
          <p:cNvSpPr>
            <a:spLocks noGrp="1"/>
          </p:cNvSpPr>
          <p:nvPr>
            <p:ph idx="1"/>
          </p:nvPr>
        </p:nvSpPr>
        <p:spPr>
          <a:xfrm>
            <a:off x="466725" y="1508125"/>
            <a:ext cx="8143875" cy="4740275"/>
          </a:xfrm>
        </p:spPr>
        <p:txBody>
          <a:bodyPr/>
          <a:lstStyle/>
          <a:p>
            <a:pPr>
              <a:defRPr/>
            </a:pPr>
            <a:r>
              <a:rPr dirty="0">
                <a:cs typeface="Arial" charset="0"/>
              </a:rPr>
              <a:t>2012: Deferred Action for Childhood Arrivals</a:t>
            </a:r>
            <a:endParaRPr lang="en-US" dirty="0">
              <a:cs typeface="Arial" charset="0"/>
            </a:endParaRPr>
          </a:p>
          <a:p>
            <a:pPr marL="522288" lvl="1" indent="-171450">
              <a:buFontTx/>
              <a:buChar char="•"/>
            </a:pPr>
            <a:r>
              <a:rPr lang="en-US" dirty="0">
                <a:latin typeface="+mj-lt"/>
                <a:ea typeface="MS PGothic" charset="0"/>
                <a:cs typeface="MS PGothic" charset="0"/>
              </a:rPr>
              <a:t>In 2012, the Obama administration implemented a rule protecting from deportation people who had entered the country illegally as children and allowing them to work.</a:t>
            </a:r>
          </a:p>
          <a:p>
            <a:pPr marL="522288" lvl="1" indent="-171450">
              <a:buFontTx/>
              <a:buChar char="•"/>
            </a:pPr>
            <a:r>
              <a:rPr lang="en-US" dirty="0">
                <a:latin typeface="+mj-lt"/>
                <a:ea typeface="MS PGothic" charset="0"/>
                <a:cs typeface="MS PGothic" charset="0"/>
              </a:rPr>
              <a:t>Because it was done without Congressional approval, any president has the authority to reverse it without approval.</a:t>
            </a:r>
          </a:p>
          <a:p>
            <a:pPr>
              <a:defRPr/>
            </a:pPr>
            <a:endParaRPr dirty="0">
              <a:cs typeface="Arial"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61B72-7DD6-4D57-BB10-541D74F71117}"/>
              </a:ext>
            </a:extLst>
          </p:cNvPr>
          <p:cNvSpPr>
            <a:spLocks noGrp="1"/>
          </p:cNvSpPr>
          <p:nvPr>
            <p:ph type="title"/>
          </p:nvPr>
        </p:nvSpPr>
        <p:spPr>
          <a:xfrm>
            <a:off x="347663" y="347663"/>
            <a:ext cx="8447087" cy="1100137"/>
          </a:xfrm>
        </p:spPr>
        <p:txBody>
          <a:bodyPr/>
          <a:lstStyle/>
          <a:p>
            <a:pPr>
              <a:lnSpc>
                <a:spcPts val="3875"/>
              </a:lnSpc>
              <a:defRPr/>
            </a:pPr>
            <a:r>
              <a:rPr dirty="0">
                <a:ea typeface="+mj-ea"/>
              </a:rPr>
              <a:t>Immigration: Generations</a:t>
            </a:r>
          </a:p>
        </p:txBody>
      </p:sp>
      <p:sp>
        <p:nvSpPr>
          <p:cNvPr id="5" name="Content Placeholder 4">
            <a:extLst>
              <a:ext uri="{FF2B5EF4-FFF2-40B4-BE49-F238E27FC236}">
                <a16:creationId xmlns:a16="http://schemas.microsoft.com/office/drawing/2014/main" id="{5D52F6A3-6072-4EC3-ACFD-C8224C0A6DA4}"/>
              </a:ext>
            </a:extLst>
          </p:cNvPr>
          <p:cNvSpPr>
            <a:spLocks noGrp="1"/>
          </p:cNvSpPr>
          <p:nvPr>
            <p:ph idx="1"/>
          </p:nvPr>
        </p:nvSpPr>
        <p:spPr>
          <a:xfrm>
            <a:off x="466725" y="1508125"/>
            <a:ext cx="8143875" cy="4740275"/>
          </a:xfrm>
        </p:spPr>
        <p:txBody>
          <a:bodyPr/>
          <a:lstStyle/>
          <a:p>
            <a:pPr>
              <a:buFont typeface="Wingdings" charset="0"/>
              <a:buChar char=""/>
              <a:defRPr/>
            </a:pPr>
            <a:r>
              <a:rPr dirty="0">
                <a:ea typeface="+mn-ea"/>
              </a:rPr>
              <a:t>Generations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4C405F-7C21-45D2-A4C3-D36E8B8C9FC6}"/>
              </a:ext>
            </a:extLst>
          </p:cNvPr>
          <p:cNvSpPr>
            <a:spLocks noGrp="1"/>
          </p:cNvSpPr>
          <p:nvPr>
            <p:ph type="title"/>
          </p:nvPr>
        </p:nvSpPr>
        <p:spPr/>
        <p:txBody>
          <a:bodyPr/>
          <a:lstStyle/>
          <a:p>
            <a:pPr>
              <a:lnSpc>
                <a:spcPts val="3875"/>
              </a:lnSpc>
              <a:defRPr/>
            </a:pPr>
            <a:r>
              <a:rPr dirty="0">
                <a:ea typeface="+mj-ea"/>
              </a:rPr>
              <a:t>Immigrant Generations </a:t>
            </a:r>
          </a:p>
        </p:txBody>
      </p:sp>
      <p:pic>
        <p:nvPicPr>
          <p:cNvPr id="2" name="Picture 1" descr="FAMILY2_Table03.0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1067" y="1574800"/>
            <a:ext cx="3471466" cy="47879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FD24D-EC84-4DE8-8397-18DD18A7F2E7}"/>
              </a:ext>
            </a:extLst>
          </p:cNvPr>
          <p:cNvSpPr>
            <a:spLocks noGrp="1"/>
          </p:cNvSpPr>
          <p:nvPr>
            <p:ph type="title"/>
          </p:nvPr>
        </p:nvSpPr>
        <p:spPr>
          <a:xfrm>
            <a:off x="347663" y="347663"/>
            <a:ext cx="8447087" cy="1100137"/>
          </a:xfrm>
        </p:spPr>
        <p:txBody>
          <a:bodyPr/>
          <a:lstStyle/>
          <a:p>
            <a:pPr>
              <a:lnSpc>
                <a:spcPts val="3875"/>
              </a:lnSpc>
              <a:defRPr/>
            </a:pPr>
            <a:r>
              <a:rPr dirty="0">
                <a:ea typeface="+mj-ea"/>
              </a:rPr>
              <a:t>Immigration: Acculturation</a:t>
            </a:r>
          </a:p>
        </p:txBody>
      </p:sp>
      <p:sp>
        <p:nvSpPr>
          <p:cNvPr id="5" name="Content Placeholder 4">
            <a:extLst>
              <a:ext uri="{FF2B5EF4-FFF2-40B4-BE49-F238E27FC236}">
                <a16:creationId xmlns:a16="http://schemas.microsoft.com/office/drawing/2014/main" id="{EA64EA5D-91EF-46B6-BCF3-D13C5FF52BED}"/>
              </a:ext>
            </a:extLst>
          </p:cNvPr>
          <p:cNvSpPr>
            <a:spLocks noGrp="1"/>
          </p:cNvSpPr>
          <p:nvPr>
            <p:ph idx="1"/>
          </p:nvPr>
        </p:nvSpPr>
        <p:spPr>
          <a:xfrm>
            <a:off x="466725" y="1508125"/>
            <a:ext cx="8143875" cy="4740275"/>
          </a:xfrm>
        </p:spPr>
        <p:txBody>
          <a:bodyPr/>
          <a:lstStyle/>
          <a:p>
            <a:pPr>
              <a:defRPr/>
            </a:pPr>
            <a:r>
              <a:rPr dirty="0">
                <a:cs typeface="Arial" charset="0"/>
              </a:rPr>
              <a:t>Acculturation: The acquisition of a new culture and language</a:t>
            </a:r>
            <a:endParaRPr lang="en-US" dirty="0">
              <a:cs typeface="Arial" charset="0"/>
            </a:endParaRPr>
          </a:p>
          <a:p>
            <a:pPr lvl="1">
              <a:defRPr/>
            </a:pPr>
            <a:r>
              <a:rPr lang="en-US" dirty="0">
                <a:ea typeface="MS PGothic" charset="0"/>
                <a:cs typeface="MS PGothic" charset="0"/>
              </a:rPr>
              <a:t>Learning ways of the new homeland through acculturation process</a:t>
            </a:r>
          </a:p>
          <a:p>
            <a:pPr lvl="4">
              <a:buFont typeface="Wingdings" charset="0"/>
              <a:buChar char=""/>
              <a:defRPr/>
            </a:pPr>
            <a:endParaRPr lang="en-US" dirty="0">
              <a:cs typeface="Arial" charset="0"/>
            </a:endParaRPr>
          </a:p>
          <a:p>
            <a:pPr lvl="4">
              <a:buFont typeface="Wingdings" charset="0"/>
              <a:buChar char=""/>
              <a:defRPr/>
            </a:pPr>
            <a:r>
              <a:rPr lang="en-US" dirty="0">
                <a:cs typeface="Arial" charset="0"/>
              </a:rPr>
              <a:t>Consonant Acculturation</a:t>
            </a:r>
          </a:p>
          <a:p>
            <a:pPr lvl="4">
              <a:buFont typeface="Wingdings" charset="0"/>
              <a:buChar char=""/>
              <a:defRPr/>
            </a:pPr>
            <a:r>
              <a:rPr lang="en-US" dirty="0">
                <a:cs typeface="Arial" charset="0"/>
              </a:rPr>
              <a:t>Dissonant Acculturation</a:t>
            </a:r>
          </a:p>
          <a:p>
            <a:pPr lvl="1">
              <a:defRPr/>
            </a:pPr>
            <a:endParaRPr lang="en-US" dirty="0">
              <a:ea typeface="MS PGothic" charset="0"/>
              <a:cs typeface="MS PGothic" charset="0"/>
            </a:endParaRPr>
          </a:p>
          <a:p>
            <a:pPr lvl="1">
              <a:defRPr/>
            </a:pPr>
            <a:endParaRPr lang="en-US" dirty="0">
              <a:ea typeface="MS PGothic" charset="0"/>
              <a:cs typeface="MS PGothic" charset="0"/>
            </a:endParaRPr>
          </a:p>
          <a:p>
            <a:pPr lvl="1">
              <a:defRPr/>
            </a:pPr>
            <a:endParaRPr dirty="0">
              <a:cs typeface="Arial"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C4A18-E4B5-48C3-A8D8-502BFA070009}"/>
              </a:ext>
            </a:extLst>
          </p:cNvPr>
          <p:cNvSpPr>
            <a:spLocks noGrp="1"/>
          </p:cNvSpPr>
          <p:nvPr>
            <p:ph type="title"/>
          </p:nvPr>
        </p:nvSpPr>
        <p:spPr>
          <a:xfrm>
            <a:off x="347663" y="347663"/>
            <a:ext cx="8447087" cy="1100137"/>
          </a:xfrm>
        </p:spPr>
        <p:txBody>
          <a:bodyPr/>
          <a:lstStyle/>
          <a:p>
            <a:pPr>
              <a:lnSpc>
                <a:spcPts val="3875"/>
              </a:lnSpc>
              <a:defRPr/>
            </a:pPr>
            <a:r>
              <a:rPr dirty="0">
                <a:ea typeface="+mj-ea"/>
              </a:rPr>
              <a:t>Immigration: Assimilation</a:t>
            </a:r>
          </a:p>
        </p:txBody>
      </p:sp>
      <p:sp>
        <p:nvSpPr>
          <p:cNvPr id="5" name="Content Placeholder 4">
            <a:extLst>
              <a:ext uri="{FF2B5EF4-FFF2-40B4-BE49-F238E27FC236}">
                <a16:creationId xmlns:a16="http://schemas.microsoft.com/office/drawing/2014/main" id="{81BEBF25-A2EF-4469-86E5-F5327E7782C7}"/>
              </a:ext>
            </a:extLst>
          </p:cNvPr>
          <p:cNvSpPr>
            <a:spLocks noGrp="1"/>
          </p:cNvSpPr>
          <p:nvPr>
            <p:ph idx="1"/>
          </p:nvPr>
        </p:nvSpPr>
        <p:spPr>
          <a:xfrm>
            <a:off x="466725" y="1508125"/>
            <a:ext cx="4257675" cy="4740275"/>
          </a:xfrm>
        </p:spPr>
        <p:txBody>
          <a:bodyPr/>
          <a:lstStyle/>
          <a:p>
            <a:pPr lvl="1">
              <a:defRPr/>
            </a:pPr>
            <a:r>
              <a:rPr sz="2800" dirty="0">
                <a:cs typeface="Arial" charset="0"/>
              </a:rPr>
              <a:t>Assimilation: The gradual reduction of ethnic distinction between immigrants and the mainstream society</a:t>
            </a:r>
          </a:p>
        </p:txBody>
      </p:sp>
      <p:pic>
        <p:nvPicPr>
          <p:cNvPr id="3" name="Picture 2">
            <a:extLst>
              <a:ext uri="{FF2B5EF4-FFF2-40B4-BE49-F238E27FC236}">
                <a16:creationId xmlns:a16="http://schemas.microsoft.com/office/drawing/2014/main" id="{68A87ED7-824C-0241-8118-66AF3B98EFAF}"/>
              </a:ext>
            </a:extLst>
          </p:cNvPr>
          <p:cNvPicPr>
            <a:picLocks noChangeAspect="1"/>
          </p:cNvPicPr>
          <p:nvPr/>
        </p:nvPicPr>
        <p:blipFill>
          <a:blip r:embed="rId3"/>
          <a:stretch>
            <a:fillRect/>
          </a:stretch>
        </p:blipFill>
        <p:spPr>
          <a:xfrm>
            <a:off x="5105400" y="2223920"/>
            <a:ext cx="3429000" cy="3308684"/>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882AD307-1DE8-48C9-A83E-D996C583417B}"/>
              </a:ext>
            </a:extLst>
          </p:cNvPr>
          <p:cNvSpPr>
            <a:spLocks noGrp="1"/>
          </p:cNvSpPr>
          <p:nvPr>
            <p:ph idx="1"/>
          </p:nvPr>
        </p:nvSpPr>
        <p:spPr>
          <a:xfrm>
            <a:off x="466725" y="1508125"/>
            <a:ext cx="8143875" cy="4740275"/>
          </a:xfrm>
        </p:spPr>
        <p:txBody>
          <a:bodyPr/>
          <a:lstStyle/>
          <a:p>
            <a:pPr marL="0" indent="0">
              <a:buFont typeface="Wingdings" charset="0"/>
              <a:buNone/>
              <a:defRPr/>
            </a:pPr>
            <a:r>
              <a:rPr>
                <a:ea typeface="+mn-ea"/>
              </a:rPr>
              <a:t> </a:t>
            </a:r>
          </a:p>
        </p:txBody>
      </p:sp>
      <p:sp>
        <p:nvSpPr>
          <p:cNvPr id="2" name="Title 1">
            <a:extLst>
              <a:ext uri="{FF2B5EF4-FFF2-40B4-BE49-F238E27FC236}">
                <a16:creationId xmlns:a16="http://schemas.microsoft.com/office/drawing/2014/main" id="{19050211-0890-4937-B1EA-C058855886D4}"/>
              </a:ext>
            </a:extLst>
          </p:cNvPr>
          <p:cNvSpPr>
            <a:spLocks noGrp="1"/>
          </p:cNvSpPr>
          <p:nvPr>
            <p:ph type="title"/>
          </p:nvPr>
        </p:nvSpPr>
        <p:spPr>
          <a:xfrm>
            <a:off x="347663" y="347663"/>
            <a:ext cx="8447087" cy="1100137"/>
          </a:xfrm>
        </p:spPr>
        <p:txBody>
          <a:bodyPr/>
          <a:lstStyle/>
          <a:p>
            <a:pPr>
              <a:lnSpc>
                <a:spcPts val="3875"/>
              </a:lnSpc>
              <a:defRPr/>
            </a:pPr>
            <a:r>
              <a:rPr dirty="0">
                <a:ea typeface="+mj-ea"/>
              </a:rPr>
              <a:t>Intermarriage</a:t>
            </a:r>
          </a:p>
        </p:txBody>
      </p:sp>
      <p:pic>
        <p:nvPicPr>
          <p:cNvPr id="73732" name="Picture 2" descr="A photo of an interracial family where the father is of West Indian origin and the mother is white, with two sets of twins. In each set of twins, the twins look as if they wouold be labeled as different races by strangers."/>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524000"/>
            <a:ext cx="6858000" cy="464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9E0EE-A267-4C91-9091-3954443E6688}"/>
              </a:ext>
            </a:extLst>
          </p:cNvPr>
          <p:cNvSpPr>
            <a:spLocks noGrp="1"/>
          </p:cNvSpPr>
          <p:nvPr>
            <p:ph type="title"/>
          </p:nvPr>
        </p:nvSpPr>
        <p:spPr>
          <a:xfrm>
            <a:off x="347663" y="347663"/>
            <a:ext cx="8447087" cy="1100137"/>
          </a:xfrm>
        </p:spPr>
        <p:txBody>
          <a:bodyPr/>
          <a:lstStyle/>
          <a:p>
            <a:pPr>
              <a:lnSpc>
                <a:spcPts val="3875"/>
              </a:lnSpc>
              <a:defRPr/>
            </a:pPr>
            <a:r>
              <a:rPr dirty="0">
                <a:ea typeface="+mj-ea"/>
              </a:rPr>
              <a:t>Intermarriage: Definition</a:t>
            </a:r>
          </a:p>
        </p:txBody>
      </p:sp>
      <p:sp>
        <p:nvSpPr>
          <p:cNvPr id="5" name="Content Placeholder 4">
            <a:extLst>
              <a:ext uri="{FF2B5EF4-FFF2-40B4-BE49-F238E27FC236}">
                <a16:creationId xmlns:a16="http://schemas.microsoft.com/office/drawing/2014/main" id="{FAACA36C-E730-4AE9-A1AB-2AB9EDA8E37A}"/>
              </a:ext>
            </a:extLst>
          </p:cNvPr>
          <p:cNvSpPr>
            <a:spLocks noGrp="1"/>
          </p:cNvSpPr>
          <p:nvPr>
            <p:ph idx="1"/>
          </p:nvPr>
        </p:nvSpPr>
        <p:spPr>
          <a:xfrm>
            <a:off x="466725" y="1508125"/>
            <a:ext cx="8143875" cy="4740275"/>
          </a:xfrm>
        </p:spPr>
        <p:txBody>
          <a:bodyPr/>
          <a:lstStyle/>
          <a:p>
            <a:pPr>
              <a:buFont typeface="Wingdings" charset="0"/>
              <a:buChar char=""/>
              <a:defRPr/>
            </a:pPr>
            <a:r>
              <a:rPr>
                <a:ea typeface="+mn-ea"/>
              </a:rPr>
              <a:t>Intermarriage: </a:t>
            </a:r>
            <a:r>
              <a:rPr>
                <a:cs typeface="Arial" charset="0"/>
              </a:rPr>
              <a:t>Marriage between members of different racial or ethnic groups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DB193-F02D-4BF8-980C-38240225DFD6}"/>
              </a:ext>
            </a:extLst>
          </p:cNvPr>
          <p:cNvSpPr>
            <a:spLocks noGrp="1"/>
          </p:cNvSpPr>
          <p:nvPr>
            <p:ph type="title"/>
          </p:nvPr>
        </p:nvSpPr>
        <p:spPr>
          <a:xfrm>
            <a:off x="347663" y="347663"/>
            <a:ext cx="8447087" cy="1100137"/>
          </a:xfrm>
        </p:spPr>
        <p:txBody>
          <a:bodyPr/>
          <a:lstStyle/>
          <a:p>
            <a:pPr>
              <a:lnSpc>
                <a:spcPts val="3875"/>
              </a:lnSpc>
              <a:defRPr/>
            </a:pPr>
            <a:r>
              <a:rPr dirty="0">
                <a:ea typeface="+mj-ea"/>
              </a:rPr>
              <a:t>Intermarriage: Social Distance</a:t>
            </a:r>
          </a:p>
        </p:txBody>
      </p:sp>
      <p:sp>
        <p:nvSpPr>
          <p:cNvPr id="5" name="Content Placeholder 4">
            <a:extLst>
              <a:ext uri="{FF2B5EF4-FFF2-40B4-BE49-F238E27FC236}">
                <a16:creationId xmlns:a16="http://schemas.microsoft.com/office/drawing/2014/main" id="{9B40B33C-D388-401F-ABDE-A2CDDF082E21}"/>
              </a:ext>
            </a:extLst>
          </p:cNvPr>
          <p:cNvSpPr>
            <a:spLocks noGrp="1"/>
          </p:cNvSpPr>
          <p:nvPr>
            <p:ph idx="1"/>
          </p:nvPr>
        </p:nvSpPr>
        <p:spPr>
          <a:xfrm>
            <a:off x="466725" y="1508125"/>
            <a:ext cx="8143875" cy="4740275"/>
          </a:xfrm>
        </p:spPr>
        <p:txBody>
          <a:bodyPr/>
          <a:lstStyle/>
          <a:p>
            <a:pPr>
              <a:buFont typeface="Wingdings" charset="0"/>
              <a:buChar char=""/>
              <a:defRPr/>
            </a:pPr>
            <a:r>
              <a:rPr dirty="0">
                <a:ea typeface="+mn-ea"/>
              </a:rPr>
              <a:t>The Future of Social Distance</a:t>
            </a:r>
          </a:p>
          <a:p>
            <a:pPr lvl="1">
              <a:defRPr/>
            </a:pPr>
            <a:r>
              <a:rPr dirty="0">
                <a:cs typeface="Arial" charset="0"/>
              </a:rPr>
              <a:t>Social Distance: The level of acceptance that members of one group have toward members of another group</a:t>
            </a:r>
          </a:p>
        </p:txBody>
      </p:sp>
    </p:spTree>
  </p:cSld>
  <p:clrMapOvr>
    <a:masterClrMapping/>
  </p:clrMapOvr>
</p:sld>
</file>

<file path=ppt/theme/theme1.xml><?xml version="1.0" encoding="utf-8"?>
<a:theme xmlns:a="http://schemas.openxmlformats.org/drawingml/2006/main" name="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Rockwell"/>
        <a:ea typeface="ＭＳ Ｐゴシック"/>
        <a:cs typeface="Arial"/>
      </a:majorFont>
      <a:minorFont>
        <a:latin typeface="Rockwel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mpd="sng">
          <a:solidFill>
            <a:srgbClr val="6E4E82"/>
          </a:solidFill>
          <a:miter lim="800000"/>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a:lstStyle>
        <a:defPPr>
          <a:defRPr dirty="0">
            <a:cs typeface="Arial" charset="0"/>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Template.potx</Template>
  <TotalTime>11070</TotalTime>
  <Words>2812</Words>
  <Application>Microsoft Office PowerPoint</Application>
  <PresentationFormat>On-screen Show (4:3)</PresentationFormat>
  <Paragraphs>325</Paragraphs>
  <Slides>30</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Arial Black</vt:lpstr>
      <vt:lpstr>Calibri</vt:lpstr>
      <vt:lpstr>Rockwell</vt:lpstr>
      <vt:lpstr>Wingdings</vt:lpstr>
      <vt:lpstr>Template</vt:lpstr>
      <vt:lpstr>Race, Ethnicity, and Immigration </vt:lpstr>
      <vt:lpstr>Background Race and Ethnicity</vt:lpstr>
      <vt:lpstr>What Are Race and Ethnicity?  Definitions</vt:lpstr>
      <vt:lpstr> Definition of Racial Ethnicity</vt:lpstr>
      <vt:lpstr> Definitions of Endogamy and Exogamy</vt:lpstr>
      <vt:lpstr>How the U.S. Government Measures Race</vt:lpstr>
      <vt:lpstr> Whiteness</vt:lpstr>
      <vt:lpstr> Minority Group</vt:lpstr>
      <vt:lpstr>American Stories: American Indians</vt:lpstr>
      <vt:lpstr>American Stories: African Americans and Slavery’s Legacy</vt:lpstr>
      <vt:lpstr>American Stories: African Americans Continue …</vt:lpstr>
      <vt:lpstr>American Stories: Latinos</vt:lpstr>
      <vt:lpstr>American Stories: Latinos and Familism</vt:lpstr>
      <vt:lpstr>American Stories: Asian Americans</vt:lpstr>
      <vt:lpstr>Immigration: The New Immigration</vt:lpstr>
      <vt:lpstr>Immigration: Uniting and Dividing Families</vt:lpstr>
      <vt:lpstr>Immigration: 1882</vt:lpstr>
      <vt:lpstr>Immigration: 1924</vt:lpstr>
      <vt:lpstr>Immigration: 1945</vt:lpstr>
      <vt:lpstr>Immigration: 1942–1964</vt:lpstr>
      <vt:lpstr>Immigration: 1965</vt:lpstr>
      <vt:lpstr>Immigration: 2002</vt:lpstr>
      <vt:lpstr>Immigration: 2012</vt:lpstr>
      <vt:lpstr>Immigration: Generations</vt:lpstr>
      <vt:lpstr>Immigrant Generations </vt:lpstr>
      <vt:lpstr>Immigration: Acculturation</vt:lpstr>
      <vt:lpstr>Immigration: Assimilation</vt:lpstr>
      <vt:lpstr>Intermarriage</vt:lpstr>
      <vt:lpstr>Intermarriage: Definition</vt:lpstr>
      <vt:lpstr>Intermarriage: Social Distance</vt:lpstr>
    </vt:vector>
  </TitlesOfParts>
  <Company>OffCenter Concept House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Compositor</dc:creator>
  <cp:lastModifiedBy>Kenneth Birkhimer</cp:lastModifiedBy>
  <cp:revision>460</cp:revision>
  <dcterms:created xsi:type="dcterms:W3CDTF">2012-07-17T19:24:24Z</dcterms:created>
  <dcterms:modified xsi:type="dcterms:W3CDTF">2019-09-19T02:00:59Z</dcterms:modified>
</cp:coreProperties>
</file>